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42"/>
  </p:notesMasterIdLst>
  <p:handoutMasterIdLst>
    <p:handoutMasterId r:id="rId43"/>
  </p:handoutMasterIdLst>
  <p:sldIdLst>
    <p:sldId id="320" r:id="rId2"/>
    <p:sldId id="321" r:id="rId3"/>
    <p:sldId id="276" r:id="rId4"/>
    <p:sldId id="324" r:id="rId5"/>
    <p:sldId id="278" r:id="rId6"/>
    <p:sldId id="325" r:id="rId7"/>
    <p:sldId id="326" r:id="rId8"/>
    <p:sldId id="296" r:id="rId9"/>
    <p:sldId id="327" r:id="rId10"/>
    <p:sldId id="297" r:id="rId11"/>
    <p:sldId id="328" r:id="rId12"/>
    <p:sldId id="301" r:id="rId13"/>
    <p:sldId id="319" r:id="rId14"/>
    <p:sldId id="304" r:id="rId15"/>
    <p:sldId id="344" r:id="rId16"/>
    <p:sldId id="307" r:id="rId17"/>
    <p:sldId id="345" r:id="rId18"/>
    <p:sldId id="310" r:id="rId19"/>
    <p:sldId id="346" r:id="rId20"/>
    <p:sldId id="311" r:id="rId21"/>
    <p:sldId id="317" r:id="rId22"/>
    <p:sldId id="314" r:id="rId23"/>
    <p:sldId id="329" r:id="rId24"/>
    <p:sldId id="315" r:id="rId25"/>
    <p:sldId id="331" r:id="rId26"/>
    <p:sldId id="318" r:id="rId27"/>
    <p:sldId id="330"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23" r:id="rId4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3"/>
    <p:restoredTop sz="82447" autoAdjust="0"/>
  </p:normalViewPr>
  <p:slideViewPr>
    <p:cSldViewPr>
      <p:cViewPr varScale="1">
        <p:scale>
          <a:sx n="92" d="100"/>
          <a:sy n="92" d="100"/>
        </p:scale>
        <p:origin x="19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A5A06-352A-F343-A538-22EA1C5C333F}" type="doc">
      <dgm:prSet loTypeId="urn:microsoft.com/office/officeart/2005/8/layout/arrow5" loCatId="relationship" qsTypeId="urn:microsoft.com/office/officeart/2005/8/quickstyle/simple4" qsCatId="simple" csTypeId="urn:microsoft.com/office/officeart/2005/8/colors/accent1_2" csCatId="accent1"/>
      <dgm:spPr/>
      <dgm:t>
        <a:bodyPr/>
        <a:lstStyle/>
        <a:p>
          <a:endParaRPr lang="en-US"/>
        </a:p>
      </dgm:t>
    </dgm:pt>
    <dgm:pt modelId="{556B1CD2-8455-7E4B-96D7-414CB80DCB21}">
      <dgm:prSet/>
      <dgm:spPr/>
      <dgm:t>
        <a:bodyPr/>
        <a:lstStyle/>
        <a:p>
          <a:pPr rtl="0"/>
          <a:r>
            <a:rPr lang="en-US" dirty="0">
              <a:effectLst>
                <a:outerShdw blurRad="38100" dist="38100" dir="2700000" algn="tl">
                  <a:srgbClr val="000000">
                    <a:alpha val="43137"/>
                  </a:srgbClr>
                </a:outerShdw>
              </a:effectLst>
            </a:rPr>
            <a:t>The use of double DES results in a mapping that is not equivalent to a single DES encryption</a:t>
          </a:r>
        </a:p>
      </dgm:t>
    </dgm:pt>
    <dgm:pt modelId="{59E3FD17-B4A4-7C45-88C0-20819969C39B}" type="parTrans" cxnId="{FDE91803-A9F0-8749-9D97-93C6C728F0B7}">
      <dgm:prSet/>
      <dgm:spPr/>
      <dgm:t>
        <a:bodyPr/>
        <a:lstStyle/>
        <a:p>
          <a:endParaRPr lang="en-US"/>
        </a:p>
      </dgm:t>
    </dgm:pt>
    <dgm:pt modelId="{ABCF0EFD-C3DE-BE4F-B2F8-E8F911CBF43A}" type="sibTrans" cxnId="{FDE91803-A9F0-8749-9D97-93C6C728F0B7}">
      <dgm:prSet/>
      <dgm:spPr/>
      <dgm:t>
        <a:bodyPr/>
        <a:lstStyle/>
        <a:p>
          <a:endParaRPr lang="en-US"/>
        </a:p>
      </dgm:t>
    </dgm:pt>
    <dgm:pt modelId="{ABBB2B24-D95A-3840-AD62-5975B77AA795}">
      <dgm:prSet/>
      <dgm:spPr/>
      <dgm:t>
        <a:bodyPr/>
        <a:lstStyle/>
        <a:p>
          <a:pPr rtl="0"/>
          <a:r>
            <a:rPr lang="en-US" dirty="0">
              <a:effectLst>
                <a:outerShdw blurRad="38100" dist="38100" dir="2700000" algn="tl">
                  <a:srgbClr val="000000">
                    <a:alpha val="43137"/>
                  </a:srgbClr>
                </a:outerShdw>
              </a:effectLst>
            </a:rPr>
            <a:t>The meet-in-the-middle attack algorithm will attack this scheme and does not depend on any particular property of DES but will work against any block encryption cipher</a:t>
          </a:r>
        </a:p>
      </dgm:t>
    </dgm:pt>
    <dgm:pt modelId="{29DE476F-6BD2-884A-9AA9-24E0768961D7}" type="parTrans" cxnId="{B49C7608-0DA3-2D4C-A441-1D1785AEE941}">
      <dgm:prSet/>
      <dgm:spPr/>
      <dgm:t>
        <a:bodyPr/>
        <a:lstStyle/>
        <a:p>
          <a:endParaRPr lang="en-US"/>
        </a:p>
      </dgm:t>
    </dgm:pt>
    <dgm:pt modelId="{1A96AAF2-091E-8A48-807B-D5CEA818EB70}" type="sibTrans" cxnId="{B49C7608-0DA3-2D4C-A441-1D1785AEE941}">
      <dgm:prSet/>
      <dgm:spPr/>
      <dgm:t>
        <a:bodyPr/>
        <a:lstStyle/>
        <a:p>
          <a:endParaRPr lang="en-US"/>
        </a:p>
      </dgm:t>
    </dgm:pt>
    <dgm:pt modelId="{372E3E5B-EF8D-A24F-B8EF-C03EC62A8B69}" type="pres">
      <dgm:prSet presAssocID="{940A5A06-352A-F343-A538-22EA1C5C333F}" presName="diagram" presStyleCnt="0">
        <dgm:presLayoutVars>
          <dgm:dir/>
          <dgm:resizeHandles val="exact"/>
        </dgm:presLayoutVars>
      </dgm:prSet>
      <dgm:spPr/>
    </dgm:pt>
    <dgm:pt modelId="{CABB9488-165E-AF46-AD09-198A95CA42D5}" type="pres">
      <dgm:prSet presAssocID="{556B1CD2-8455-7E4B-96D7-414CB80DCB21}" presName="arrow" presStyleLbl="node1" presStyleIdx="0" presStyleCnt="2">
        <dgm:presLayoutVars>
          <dgm:bulletEnabled val="1"/>
        </dgm:presLayoutVars>
      </dgm:prSet>
      <dgm:spPr/>
    </dgm:pt>
    <dgm:pt modelId="{53700B98-CB5D-6E42-991E-36901AA3DD8A}" type="pres">
      <dgm:prSet presAssocID="{ABBB2B24-D95A-3840-AD62-5975B77AA795}" presName="arrow" presStyleLbl="node1" presStyleIdx="1" presStyleCnt="2">
        <dgm:presLayoutVars>
          <dgm:bulletEnabled val="1"/>
        </dgm:presLayoutVars>
      </dgm:prSet>
      <dgm:spPr/>
    </dgm:pt>
  </dgm:ptLst>
  <dgm:cxnLst>
    <dgm:cxn modelId="{FDE91803-A9F0-8749-9D97-93C6C728F0B7}" srcId="{940A5A06-352A-F343-A538-22EA1C5C333F}" destId="{556B1CD2-8455-7E4B-96D7-414CB80DCB21}" srcOrd="0" destOrd="0" parTransId="{59E3FD17-B4A4-7C45-88C0-20819969C39B}" sibTransId="{ABCF0EFD-C3DE-BE4F-B2F8-E8F911CBF43A}"/>
    <dgm:cxn modelId="{B49C7608-0DA3-2D4C-A441-1D1785AEE941}" srcId="{940A5A06-352A-F343-A538-22EA1C5C333F}" destId="{ABBB2B24-D95A-3840-AD62-5975B77AA795}" srcOrd="1" destOrd="0" parTransId="{29DE476F-6BD2-884A-9AA9-24E0768961D7}" sibTransId="{1A96AAF2-091E-8A48-807B-D5CEA818EB70}"/>
    <dgm:cxn modelId="{6D38474A-A98C-9F41-A8F2-3D4DE82DB158}" type="presOf" srcId="{556B1CD2-8455-7E4B-96D7-414CB80DCB21}" destId="{CABB9488-165E-AF46-AD09-198A95CA42D5}" srcOrd="0" destOrd="0" presId="urn:microsoft.com/office/officeart/2005/8/layout/arrow5"/>
    <dgm:cxn modelId="{A2CDDF4A-3187-2942-B816-25914AFBD2B1}" type="presOf" srcId="{ABBB2B24-D95A-3840-AD62-5975B77AA795}" destId="{53700B98-CB5D-6E42-991E-36901AA3DD8A}" srcOrd="0" destOrd="0" presId="urn:microsoft.com/office/officeart/2005/8/layout/arrow5"/>
    <dgm:cxn modelId="{28B4DB83-A615-1240-96C9-8FA04FED8CEE}" type="presOf" srcId="{940A5A06-352A-F343-A538-22EA1C5C333F}" destId="{372E3E5B-EF8D-A24F-B8EF-C03EC62A8B69}" srcOrd="0" destOrd="0" presId="urn:microsoft.com/office/officeart/2005/8/layout/arrow5"/>
    <dgm:cxn modelId="{6B018D68-06F7-294B-BA84-FD53C3662530}" type="presParOf" srcId="{372E3E5B-EF8D-A24F-B8EF-C03EC62A8B69}" destId="{CABB9488-165E-AF46-AD09-198A95CA42D5}" srcOrd="0" destOrd="0" presId="urn:microsoft.com/office/officeart/2005/8/layout/arrow5"/>
    <dgm:cxn modelId="{6C8F2DFB-7CB6-CB42-B91F-39A9C3F0E677}" type="presParOf" srcId="{372E3E5B-EF8D-A24F-B8EF-C03EC62A8B69}" destId="{53700B98-CB5D-6E42-991E-36901AA3DD8A}"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216DB-ED2B-1644-B547-B90E16F29DD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E583B06D-8E94-E942-B828-2F655F2F04A0}">
      <dgm:prSet phldrT="[Text]" custT="1"/>
      <dgm:spPr/>
      <dgm:t>
        <a:bodyPr/>
        <a:lstStyle/>
        <a:p>
          <a:r>
            <a:rPr lang="en-US" sz="1800" dirty="0">
              <a:effectLst>
                <a:outerShdw blurRad="38100" dist="38100" dir="2700000" algn="tl">
                  <a:srgbClr val="000000">
                    <a:alpha val="43137"/>
                  </a:srgbClr>
                </a:outerShdw>
              </a:effectLst>
              <a:ea typeface="+mn-ea"/>
              <a:cs typeface="+mn-cs"/>
            </a:rPr>
            <a:t>Three-key 3DES has an effective key length of 168 bits and is defined as:</a:t>
          </a:r>
          <a:endParaRPr lang="en-US" sz="1800" dirty="0">
            <a:effectLst>
              <a:outerShdw blurRad="38100" dist="38100" dir="2700000" algn="tl">
                <a:srgbClr val="000000">
                  <a:alpha val="43137"/>
                </a:srgbClr>
              </a:outerShdw>
            </a:effectLst>
          </a:endParaRPr>
        </a:p>
      </dgm:t>
    </dgm:pt>
    <dgm:pt modelId="{5CB920F1-553D-2D46-8465-E4F4CF910A57}" type="parTrans" cxnId="{5E24A378-C063-0546-8EE6-D8B851A66715}">
      <dgm:prSet/>
      <dgm:spPr/>
      <dgm:t>
        <a:bodyPr/>
        <a:lstStyle/>
        <a:p>
          <a:endParaRPr lang="en-US"/>
        </a:p>
      </dgm:t>
    </dgm:pt>
    <dgm:pt modelId="{BEC42A92-1379-B24C-A141-0F2FAB9EBC34}" type="sibTrans" cxnId="{5E24A378-C063-0546-8EE6-D8B851A66715}">
      <dgm:prSet/>
      <dgm:spPr/>
      <dgm:t>
        <a:bodyPr/>
        <a:lstStyle/>
        <a:p>
          <a:endParaRPr lang="en-US"/>
        </a:p>
      </dgm:t>
    </dgm:pt>
    <dgm:pt modelId="{E7380C2F-715F-564D-960A-EFF975110623}">
      <dgm:prSet custT="1"/>
      <dgm:spPr>
        <a:solidFill>
          <a:schemeClr val="bg1"/>
        </a:solidFill>
        <a:ln>
          <a:solidFill>
            <a:schemeClr val="accent1"/>
          </a:solidFill>
        </a:ln>
      </dgm:spPr>
      <dgm:t>
        <a:bodyPr/>
        <a:lstStyle/>
        <a:p>
          <a:r>
            <a:rPr lang="en-US" sz="1800" i="1" dirty="0">
              <a:ea typeface="+mn-ea"/>
              <a:cs typeface="+mn-cs"/>
            </a:rPr>
            <a:t>C</a:t>
          </a:r>
          <a:r>
            <a:rPr lang="en-US" sz="1800" dirty="0">
              <a:ea typeface="+mn-ea"/>
              <a:cs typeface="+mn-cs"/>
            </a:rPr>
            <a:t> = E( </a:t>
          </a:r>
          <a:r>
            <a:rPr lang="en-US" sz="1800" i="1" dirty="0">
              <a:ea typeface="+mn-ea"/>
              <a:cs typeface="+mn-cs"/>
            </a:rPr>
            <a:t>K</a:t>
          </a:r>
          <a:r>
            <a:rPr lang="en-US" sz="1800" i="1" baseline="-25000" dirty="0">
              <a:ea typeface="+mn-ea"/>
              <a:cs typeface="+mn-cs"/>
            </a:rPr>
            <a:t>3</a:t>
          </a:r>
          <a:r>
            <a:rPr lang="en-US" sz="1800" dirty="0">
              <a:ea typeface="+mn-ea"/>
              <a:cs typeface="+mn-cs"/>
            </a:rPr>
            <a:t>, D( </a:t>
          </a:r>
          <a:r>
            <a:rPr lang="en-US" sz="1800" i="1" dirty="0">
              <a:ea typeface="+mn-ea"/>
              <a:cs typeface="+mn-cs"/>
            </a:rPr>
            <a:t>K</a:t>
          </a:r>
          <a:r>
            <a:rPr lang="en-US" sz="1800" i="1" baseline="-25000" dirty="0">
              <a:ea typeface="+mn-ea"/>
              <a:cs typeface="+mn-cs"/>
            </a:rPr>
            <a:t>2</a:t>
          </a:r>
          <a:r>
            <a:rPr lang="en-US" sz="1800" dirty="0">
              <a:ea typeface="+mn-ea"/>
              <a:cs typeface="+mn-cs"/>
            </a:rPr>
            <a:t>, E( </a:t>
          </a:r>
          <a:r>
            <a:rPr lang="en-US" sz="1800" i="1" dirty="0">
              <a:ea typeface="+mn-ea"/>
              <a:cs typeface="+mn-cs"/>
            </a:rPr>
            <a:t>K</a:t>
          </a:r>
          <a:r>
            <a:rPr lang="en-US" sz="1800" i="1" baseline="-25000" dirty="0">
              <a:ea typeface="+mn-ea"/>
              <a:cs typeface="+mn-cs"/>
            </a:rPr>
            <a:t>1</a:t>
          </a:r>
          <a:r>
            <a:rPr lang="en-US" sz="1800" i="1" dirty="0">
              <a:ea typeface="+mn-ea"/>
              <a:cs typeface="+mn-cs"/>
            </a:rPr>
            <a:t>,  P</a:t>
          </a:r>
          <a:r>
            <a:rPr lang="en-US" sz="1800" dirty="0">
              <a:ea typeface="+mn-ea"/>
              <a:cs typeface="+mn-cs"/>
            </a:rPr>
            <a:t>)))</a:t>
          </a:r>
        </a:p>
      </dgm:t>
    </dgm:pt>
    <dgm:pt modelId="{90D40BFD-6BF0-6042-9114-72968A472306}" type="parTrans" cxnId="{CFA63F32-8365-C341-B5FA-457121D21D4F}">
      <dgm:prSet/>
      <dgm:spPr/>
      <dgm:t>
        <a:bodyPr/>
        <a:lstStyle/>
        <a:p>
          <a:endParaRPr lang="en-US"/>
        </a:p>
      </dgm:t>
    </dgm:pt>
    <dgm:pt modelId="{644890B0-9A52-BA4B-81CD-E482EF13A0B4}" type="sibTrans" cxnId="{CFA63F32-8365-C341-B5FA-457121D21D4F}">
      <dgm:prSet/>
      <dgm:spPr/>
      <dgm:t>
        <a:bodyPr/>
        <a:lstStyle/>
        <a:p>
          <a:endParaRPr lang="en-US"/>
        </a:p>
      </dgm:t>
    </dgm:pt>
    <dgm:pt modelId="{1F6D968B-9C81-7149-825C-4C1B5DBBAF05}">
      <dgm:prSet custT="1"/>
      <dgm:spPr/>
      <dgm:t>
        <a:bodyPr/>
        <a:lstStyle/>
        <a:p>
          <a:r>
            <a:rPr lang="en-US" sz="1800" dirty="0">
              <a:effectLst>
                <a:outerShdw blurRad="38100" dist="38100" dir="2700000" algn="tl">
                  <a:srgbClr val="000000">
                    <a:alpha val="43137"/>
                  </a:srgbClr>
                </a:outerShdw>
              </a:effectLst>
              <a:ea typeface="+mn-ea"/>
              <a:cs typeface="+mn-cs"/>
            </a:rPr>
            <a:t>Backward compatibility with DES is provided by putting:</a:t>
          </a:r>
        </a:p>
      </dgm:t>
    </dgm:pt>
    <dgm:pt modelId="{DDC030CC-236E-6D4D-8E64-83324EC40F52}" type="parTrans" cxnId="{7B4EE2F3-0065-0C43-B34D-A1DF098B1CE3}">
      <dgm:prSet/>
      <dgm:spPr/>
      <dgm:t>
        <a:bodyPr/>
        <a:lstStyle/>
        <a:p>
          <a:endParaRPr lang="en-US"/>
        </a:p>
      </dgm:t>
    </dgm:pt>
    <dgm:pt modelId="{E6D289FB-2828-1443-8E24-3175B3B78C5D}" type="sibTrans" cxnId="{7B4EE2F3-0065-0C43-B34D-A1DF098B1CE3}">
      <dgm:prSet/>
      <dgm:spPr/>
      <dgm:t>
        <a:bodyPr/>
        <a:lstStyle/>
        <a:p>
          <a:endParaRPr lang="en-US"/>
        </a:p>
      </dgm:t>
    </dgm:pt>
    <dgm:pt modelId="{3F4EDAF9-9D08-1D44-AB52-71601EE4E50A}">
      <dgm:prSet custT="1"/>
      <dgm:spPr>
        <a:solidFill>
          <a:schemeClr val="bg1"/>
        </a:solidFill>
        <a:ln>
          <a:solidFill>
            <a:schemeClr val="accent1"/>
          </a:solidFill>
        </a:ln>
      </dgm:spPr>
      <dgm:t>
        <a:bodyPr/>
        <a:lstStyle/>
        <a:p>
          <a:r>
            <a:rPr lang="en-US" sz="1800" dirty="0">
              <a:ea typeface="+mn-ea"/>
              <a:cs typeface="+mn-cs"/>
            </a:rPr>
            <a:t>K</a:t>
          </a:r>
          <a:r>
            <a:rPr lang="en-US" sz="1800" i="1" baseline="-25000" dirty="0">
              <a:ea typeface="+mn-ea"/>
              <a:cs typeface="+mn-cs"/>
            </a:rPr>
            <a:t>3</a:t>
          </a:r>
          <a:r>
            <a:rPr lang="en-US" sz="1800" dirty="0">
              <a:ea typeface="+mn-ea"/>
              <a:cs typeface="+mn-cs"/>
            </a:rPr>
            <a:t> = K</a:t>
          </a:r>
          <a:r>
            <a:rPr lang="en-US" sz="1800" i="1" baseline="-25000" dirty="0">
              <a:ea typeface="+mn-ea"/>
              <a:cs typeface="+mn-cs"/>
            </a:rPr>
            <a:t>2</a:t>
          </a:r>
          <a:r>
            <a:rPr lang="en-US" sz="1800" dirty="0">
              <a:ea typeface="+mn-ea"/>
              <a:cs typeface="+mn-cs"/>
            </a:rPr>
            <a:t> or K</a:t>
          </a:r>
          <a:r>
            <a:rPr lang="en-US" sz="1800" i="1" baseline="-25000" dirty="0">
              <a:ea typeface="+mn-ea"/>
              <a:cs typeface="+mn-cs"/>
            </a:rPr>
            <a:t>1</a:t>
          </a:r>
          <a:r>
            <a:rPr lang="en-US" sz="1800" dirty="0">
              <a:ea typeface="+mn-ea"/>
              <a:cs typeface="+mn-cs"/>
            </a:rPr>
            <a:t> = K</a:t>
          </a:r>
          <a:r>
            <a:rPr lang="en-US" sz="1800" i="1" baseline="-25000" dirty="0">
              <a:ea typeface="+mn-ea"/>
              <a:cs typeface="+mn-cs"/>
            </a:rPr>
            <a:t>2</a:t>
          </a:r>
        </a:p>
      </dgm:t>
    </dgm:pt>
    <dgm:pt modelId="{8D97F396-8791-D143-904C-8BCA1AFBE763}" type="parTrans" cxnId="{9CF644C9-2F36-0F4E-88D0-D264FC9C6EE0}">
      <dgm:prSet/>
      <dgm:spPr/>
      <dgm:t>
        <a:bodyPr/>
        <a:lstStyle/>
        <a:p>
          <a:endParaRPr lang="en-US"/>
        </a:p>
      </dgm:t>
    </dgm:pt>
    <dgm:pt modelId="{D4836390-ABAF-D748-893E-862820630DC5}" type="sibTrans" cxnId="{9CF644C9-2F36-0F4E-88D0-D264FC9C6EE0}">
      <dgm:prSet/>
      <dgm:spPr/>
      <dgm:t>
        <a:bodyPr/>
        <a:lstStyle/>
        <a:p>
          <a:endParaRPr lang="en-US"/>
        </a:p>
      </dgm:t>
    </dgm:pt>
    <dgm:pt modelId="{3969A5AD-E6FA-AF46-8F98-FB5D920FDA77}" type="pres">
      <dgm:prSet presAssocID="{93C216DB-ED2B-1644-B547-B90E16F29DD5}" presName="Name0" presStyleCnt="0">
        <dgm:presLayoutVars>
          <dgm:dir/>
          <dgm:animLvl val="lvl"/>
          <dgm:resizeHandles val="exact"/>
        </dgm:presLayoutVars>
      </dgm:prSet>
      <dgm:spPr/>
    </dgm:pt>
    <dgm:pt modelId="{B2783D83-5AD2-1A44-A143-B88620F77D99}" type="pres">
      <dgm:prSet presAssocID="{E583B06D-8E94-E942-B828-2F655F2F04A0}" presName="linNode" presStyleCnt="0"/>
      <dgm:spPr/>
    </dgm:pt>
    <dgm:pt modelId="{555409E5-3EC4-B74F-9976-846F69623AD6}" type="pres">
      <dgm:prSet presAssocID="{E583B06D-8E94-E942-B828-2F655F2F04A0}" presName="parentText" presStyleLbl="node1" presStyleIdx="0" presStyleCnt="2">
        <dgm:presLayoutVars>
          <dgm:chMax val="1"/>
          <dgm:bulletEnabled val="1"/>
        </dgm:presLayoutVars>
      </dgm:prSet>
      <dgm:spPr/>
    </dgm:pt>
    <dgm:pt modelId="{0F5C4D4F-71A5-CF46-84AE-1A1B3AAB815F}" type="pres">
      <dgm:prSet presAssocID="{E583B06D-8E94-E942-B828-2F655F2F04A0}" presName="descendantText" presStyleLbl="alignAccFollowNode1" presStyleIdx="0" presStyleCnt="2">
        <dgm:presLayoutVars>
          <dgm:bulletEnabled val="1"/>
        </dgm:presLayoutVars>
      </dgm:prSet>
      <dgm:spPr/>
    </dgm:pt>
    <dgm:pt modelId="{31F88A7A-726D-D546-84B2-30A1F6D47072}" type="pres">
      <dgm:prSet presAssocID="{BEC42A92-1379-B24C-A141-0F2FAB9EBC34}" presName="sp" presStyleCnt="0"/>
      <dgm:spPr/>
    </dgm:pt>
    <dgm:pt modelId="{7F344B22-0B58-694F-8B66-08433083ED11}" type="pres">
      <dgm:prSet presAssocID="{1F6D968B-9C81-7149-825C-4C1B5DBBAF05}" presName="linNode" presStyleCnt="0"/>
      <dgm:spPr/>
    </dgm:pt>
    <dgm:pt modelId="{89932878-5AE7-6E41-B546-D00826EE62FB}" type="pres">
      <dgm:prSet presAssocID="{1F6D968B-9C81-7149-825C-4C1B5DBBAF05}" presName="parentText" presStyleLbl="node1" presStyleIdx="1" presStyleCnt="2">
        <dgm:presLayoutVars>
          <dgm:chMax val="1"/>
          <dgm:bulletEnabled val="1"/>
        </dgm:presLayoutVars>
      </dgm:prSet>
      <dgm:spPr/>
    </dgm:pt>
    <dgm:pt modelId="{3454F1FB-1E63-E44A-A2B5-AFACABCAA9C9}" type="pres">
      <dgm:prSet presAssocID="{1F6D968B-9C81-7149-825C-4C1B5DBBAF05}" presName="descendantText" presStyleLbl="alignAccFollowNode1" presStyleIdx="1" presStyleCnt="2">
        <dgm:presLayoutVars>
          <dgm:bulletEnabled val="1"/>
        </dgm:presLayoutVars>
      </dgm:prSet>
      <dgm:spPr/>
    </dgm:pt>
  </dgm:ptLst>
  <dgm:cxnLst>
    <dgm:cxn modelId="{CFA63F32-8365-C341-B5FA-457121D21D4F}" srcId="{E583B06D-8E94-E942-B828-2F655F2F04A0}" destId="{E7380C2F-715F-564D-960A-EFF975110623}" srcOrd="0" destOrd="0" parTransId="{90D40BFD-6BF0-6042-9114-72968A472306}" sibTransId="{644890B0-9A52-BA4B-81CD-E482EF13A0B4}"/>
    <dgm:cxn modelId="{5E24A378-C063-0546-8EE6-D8B851A66715}" srcId="{93C216DB-ED2B-1644-B547-B90E16F29DD5}" destId="{E583B06D-8E94-E942-B828-2F655F2F04A0}" srcOrd="0" destOrd="0" parTransId="{5CB920F1-553D-2D46-8465-E4F4CF910A57}" sibTransId="{BEC42A92-1379-B24C-A141-0F2FAB9EBC34}"/>
    <dgm:cxn modelId="{E27F98C2-B950-3849-A4ED-53372449227A}" type="presOf" srcId="{3F4EDAF9-9D08-1D44-AB52-71601EE4E50A}" destId="{3454F1FB-1E63-E44A-A2B5-AFACABCAA9C9}" srcOrd="0" destOrd="0" presId="urn:microsoft.com/office/officeart/2005/8/layout/vList5"/>
    <dgm:cxn modelId="{9CF644C9-2F36-0F4E-88D0-D264FC9C6EE0}" srcId="{1F6D968B-9C81-7149-825C-4C1B5DBBAF05}" destId="{3F4EDAF9-9D08-1D44-AB52-71601EE4E50A}" srcOrd="0" destOrd="0" parTransId="{8D97F396-8791-D143-904C-8BCA1AFBE763}" sibTransId="{D4836390-ABAF-D748-893E-862820630DC5}"/>
    <dgm:cxn modelId="{69E60DD3-6CC7-CB48-B6E5-38DE13004B92}" type="presOf" srcId="{E583B06D-8E94-E942-B828-2F655F2F04A0}" destId="{555409E5-3EC4-B74F-9976-846F69623AD6}" srcOrd="0" destOrd="0" presId="urn:microsoft.com/office/officeart/2005/8/layout/vList5"/>
    <dgm:cxn modelId="{C4942CE2-4478-C24F-8816-573632A06092}" type="presOf" srcId="{1F6D968B-9C81-7149-825C-4C1B5DBBAF05}" destId="{89932878-5AE7-6E41-B546-D00826EE62FB}" srcOrd="0" destOrd="0" presId="urn:microsoft.com/office/officeart/2005/8/layout/vList5"/>
    <dgm:cxn modelId="{76413CE6-7162-AB41-9348-0052F43912B9}" type="presOf" srcId="{93C216DB-ED2B-1644-B547-B90E16F29DD5}" destId="{3969A5AD-E6FA-AF46-8F98-FB5D920FDA77}" srcOrd="0" destOrd="0" presId="urn:microsoft.com/office/officeart/2005/8/layout/vList5"/>
    <dgm:cxn modelId="{9744ECEF-1C6F-9A48-9C75-0E4CFCB4CF84}" type="presOf" srcId="{E7380C2F-715F-564D-960A-EFF975110623}" destId="{0F5C4D4F-71A5-CF46-84AE-1A1B3AAB815F}" srcOrd="0" destOrd="0" presId="urn:microsoft.com/office/officeart/2005/8/layout/vList5"/>
    <dgm:cxn modelId="{7B4EE2F3-0065-0C43-B34D-A1DF098B1CE3}" srcId="{93C216DB-ED2B-1644-B547-B90E16F29DD5}" destId="{1F6D968B-9C81-7149-825C-4C1B5DBBAF05}" srcOrd="1" destOrd="0" parTransId="{DDC030CC-236E-6D4D-8E64-83324EC40F52}" sibTransId="{E6D289FB-2828-1443-8E24-3175B3B78C5D}"/>
    <dgm:cxn modelId="{DEFF0041-B968-474C-B0BD-1037F4CFFA6F}" type="presParOf" srcId="{3969A5AD-E6FA-AF46-8F98-FB5D920FDA77}" destId="{B2783D83-5AD2-1A44-A143-B88620F77D99}" srcOrd="0" destOrd="0" presId="urn:microsoft.com/office/officeart/2005/8/layout/vList5"/>
    <dgm:cxn modelId="{0B2C3CB9-749A-3B4F-A72F-E93F93EA7CBE}" type="presParOf" srcId="{B2783D83-5AD2-1A44-A143-B88620F77D99}" destId="{555409E5-3EC4-B74F-9976-846F69623AD6}" srcOrd="0" destOrd="0" presId="urn:microsoft.com/office/officeart/2005/8/layout/vList5"/>
    <dgm:cxn modelId="{39BFEA21-E380-584B-A5F1-B87E2B6AE378}" type="presParOf" srcId="{B2783D83-5AD2-1A44-A143-B88620F77D99}" destId="{0F5C4D4F-71A5-CF46-84AE-1A1B3AAB815F}" srcOrd="1" destOrd="0" presId="urn:microsoft.com/office/officeart/2005/8/layout/vList5"/>
    <dgm:cxn modelId="{912E7A75-0F92-DD4E-B23C-6E00331DA0E7}" type="presParOf" srcId="{3969A5AD-E6FA-AF46-8F98-FB5D920FDA77}" destId="{31F88A7A-726D-D546-84B2-30A1F6D47072}" srcOrd="1" destOrd="0" presId="urn:microsoft.com/office/officeart/2005/8/layout/vList5"/>
    <dgm:cxn modelId="{9A15E987-9A27-8C44-B0DD-06F65B34C097}" type="presParOf" srcId="{3969A5AD-E6FA-AF46-8F98-FB5D920FDA77}" destId="{7F344B22-0B58-694F-8B66-08433083ED11}" srcOrd="2" destOrd="0" presId="urn:microsoft.com/office/officeart/2005/8/layout/vList5"/>
    <dgm:cxn modelId="{222AC303-2C65-5C47-9AFF-8F84EC07360A}" type="presParOf" srcId="{7F344B22-0B58-694F-8B66-08433083ED11}" destId="{89932878-5AE7-6E41-B546-D00826EE62FB}" srcOrd="0" destOrd="0" presId="urn:microsoft.com/office/officeart/2005/8/layout/vList5"/>
    <dgm:cxn modelId="{1BD0B8E6-9ACA-1744-9BBD-72CB1A7C09D1}" type="presParOf" srcId="{7F344B22-0B58-694F-8B66-08433083ED11}" destId="{3454F1FB-1E63-E44A-A2B5-AFACABCAA9C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BE7BEC-545D-D64E-96EC-FE79BE33ECE6}"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96431F54-E767-4243-8D8B-D3814424A10E}">
      <dgm:prSet phldrT="[Text]"/>
      <dgm:spPr/>
      <dgm:t>
        <a:bodyPr/>
        <a:lstStyle/>
        <a:p>
          <a:r>
            <a:rPr lang="en-US" b="1" i="0" dirty="0">
              <a:effectLst>
                <a:outerShdw blurRad="38100" dist="38100" dir="2700000" algn="tl">
                  <a:srgbClr val="000000">
                    <a:alpha val="43137"/>
                  </a:srgbClr>
                </a:outerShdw>
              </a:effectLst>
            </a:rPr>
            <a:t>There are three modes that make it possible to convert a block cipher into a stream cipher:</a:t>
          </a:r>
        </a:p>
      </dgm:t>
    </dgm:pt>
    <dgm:pt modelId="{222EB2EB-EB41-CF4E-BE7F-DD80A1B607F4}" type="parTrans" cxnId="{0CCAF309-2128-3445-8447-E606527F255A}">
      <dgm:prSet/>
      <dgm:spPr/>
      <dgm:t>
        <a:bodyPr/>
        <a:lstStyle/>
        <a:p>
          <a:endParaRPr lang="en-US"/>
        </a:p>
      </dgm:t>
    </dgm:pt>
    <dgm:pt modelId="{2B8BB445-5489-D644-849A-1A709E7BBF83}" type="sibTrans" cxnId="{0CCAF309-2128-3445-8447-E606527F255A}">
      <dgm:prSet/>
      <dgm:spPr/>
      <dgm:t>
        <a:bodyPr/>
        <a:lstStyle/>
        <a:p>
          <a:endParaRPr lang="en-US"/>
        </a:p>
      </dgm:t>
    </dgm:pt>
    <dgm:pt modelId="{58DD8CBF-0CDA-2F41-A832-938B991D04E2}">
      <dgm:prSet/>
      <dgm:spPr/>
      <dgm:t>
        <a:bodyPr/>
        <a:lstStyle/>
        <a:p>
          <a:r>
            <a:rPr lang="en-US"/>
            <a:t>Cipher feedback (CFB) mode</a:t>
          </a:r>
          <a:endParaRPr lang="en-US" dirty="0"/>
        </a:p>
      </dgm:t>
    </dgm:pt>
    <dgm:pt modelId="{4A86C97F-E9D6-5E41-9C6B-22CBDA85F866}" type="parTrans" cxnId="{092FD197-9B8E-BE43-885A-CD339F8BEBA3}">
      <dgm:prSet/>
      <dgm:spPr/>
      <dgm:t>
        <a:bodyPr/>
        <a:lstStyle/>
        <a:p>
          <a:endParaRPr lang="en-US"/>
        </a:p>
      </dgm:t>
    </dgm:pt>
    <dgm:pt modelId="{DB86FFFF-B2EF-2649-8D0B-33BAB33541C1}" type="sibTrans" cxnId="{092FD197-9B8E-BE43-885A-CD339F8BEBA3}">
      <dgm:prSet/>
      <dgm:spPr/>
      <dgm:t>
        <a:bodyPr/>
        <a:lstStyle/>
        <a:p>
          <a:endParaRPr lang="en-US"/>
        </a:p>
      </dgm:t>
    </dgm:pt>
    <dgm:pt modelId="{708EB527-8AD5-C840-89A6-88AF5EE9105B}">
      <dgm:prSet/>
      <dgm:spPr/>
      <dgm:t>
        <a:bodyPr/>
        <a:lstStyle/>
        <a:p>
          <a:r>
            <a:rPr lang="en-US"/>
            <a:t>Output feedback (OFB) mode</a:t>
          </a:r>
          <a:endParaRPr lang="en-US" dirty="0"/>
        </a:p>
      </dgm:t>
    </dgm:pt>
    <dgm:pt modelId="{3EADD320-B312-D443-86BA-21405D0AE39C}" type="parTrans" cxnId="{2708B42F-9165-2745-976A-80D6BB00462C}">
      <dgm:prSet/>
      <dgm:spPr/>
      <dgm:t>
        <a:bodyPr/>
        <a:lstStyle/>
        <a:p>
          <a:endParaRPr lang="en-US"/>
        </a:p>
      </dgm:t>
    </dgm:pt>
    <dgm:pt modelId="{C2AB7DC5-786D-4E4E-92A2-795F6F8871A7}" type="sibTrans" cxnId="{2708B42F-9165-2745-976A-80D6BB00462C}">
      <dgm:prSet/>
      <dgm:spPr/>
      <dgm:t>
        <a:bodyPr/>
        <a:lstStyle/>
        <a:p>
          <a:endParaRPr lang="en-US"/>
        </a:p>
      </dgm:t>
    </dgm:pt>
    <dgm:pt modelId="{DE5FE457-1C66-D84E-8BF1-85EFC0F4B3ED}">
      <dgm:prSet/>
      <dgm:spPr/>
      <dgm:t>
        <a:bodyPr/>
        <a:lstStyle/>
        <a:p>
          <a:r>
            <a:rPr lang="en-US"/>
            <a:t>Counter (CTR) mode</a:t>
          </a:r>
          <a:endParaRPr lang="en-US" dirty="0"/>
        </a:p>
      </dgm:t>
    </dgm:pt>
    <dgm:pt modelId="{0F72127E-7521-1E4E-962F-7378C8E261E1}" type="parTrans" cxnId="{B3DACF62-C4B6-C844-AFE7-D0D5A2695A7A}">
      <dgm:prSet/>
      <dgm:spPr/>
      <dgm:t>
        <a:bodyPr/>
        <a:lstStyle/>
        <a:p>
          <a:endParaRPr lang="en-US"/>
        </a:p>
      </dgm:t>
    </dgm:pt>
    <dgm:pt modelId="{E907E514-6085-DE46-A0F9-A9B7F7A4AD6E}" type="sibTrans" cxnId="{B3DACF62-C4B6-C844-AFE7-D0D5A2695A7A}">
      <dgm:prSet/>
      <dgm:spPr/>
      <dgm:t>
        <a:bodyPr/>
        <a:lstStyle/>
        <a:p>
          <a:endParaRPr lang="en-US"/>
        </a:p>
      </dgm:t>
    </dgm:pt>
    <dgm:pt modelId="{80F64FA5-C481-3543-8044-B7061D04AC23}" type="pres">
      <dgm:prSet presAssocID="{A1BE7BEC-545D-D64E-96EC-FE79BE33ECE6}" presName="diagram" presStyleCnt="0">
        <dgm:presLayoutVars>
          <dgm:chPref val="1"/>
          <dgm:dir/>
          <dgm:animOne val="branch"/>
          <dgm:animLvl val="lvl"/>
          <dgm:resizeHandles/>
        </dgm:presLayoutVars>
      </dgm:prSet>
      <dgm:spPr/>
    </dgm:pt>
    <dgm:pt modelId="{601821D2-68AC-424D-9A0A-86676DF95596}" type="pres">
      <dgm:prSet presAssocID="{96431F54-E767-4243-8D8B-D3814424A10E}" presName="root" presStyleCnt="0"/>
      <dgm:spPr/>
    </dgm:pt>
    <dgm:pt modelId="{EBCA17E4-FBD7-0B42-AD1B-2722B4074462}" type="pres">
      <dgm:prSet presAssocID="{96431F54-E767-4243-8D8B-D3814424A10E}" presName="rootComposite" presStyleCnt="0"/>
      <dgm:spPr/>
    </dgm:pt>
    <dgm:pt modelId="{CF140ED0-2604-B044-A020-DF33CC6F82A1}" type="pres">
      <dgm:prSet presAssocID="{96431F54-E767-4243-8D8B-D3814424A10E}" presName="rootText" presStyleLbl="node1" presStyleIdx="0" presStyleCnt="1"/>
      <dgm:spPr/>
    </dgm:pt>
    <dgm:pt modelId="{B0C7A249-3D26-1940-8E51-4AC8C83A92E5}" type="pres">
      <dgm:prSet presAssocID="{96431F54-E767-4243-8D8B-D3814424A10E}" presName="rootConnector" presStyleLbl="node1" presStyleIdx="0" presStyleCnt="1"/>
      <dgm:spPr/>
    </dgm:pt>
    <dgm:pt modelId="{8EE36E6F-F651-6444-BFE9-5ECE2483AF06}" type="pres">
      <dgm:prSet presAssocID="{96431F54-E767-4243-8D8B-D3814424A10E}" presName="childShape" presStyleCnt="0"/>
      <dgm:spPr/>
    </dgm:pt>
    <dgm:pt modelId="{49DAA590-1612-E647-8ED8-B7F56BBB34EC}" type="pres">
      <dgm:prSet presAssocID="{4A86C97F-E9D6-5E41-9C6B-22CBDA85F866}" presName="Name13" presStyleLbl="parChTrans1D2" presStyleIdx="0" presStyleCnt="3"/>
      <dgm:spPr/>
    </dgm:pt>
    <dgm:pt modelId="{C1BE3AAD-2BE3-1547-9164-66C5DFF33B78}" type="pres">
      <dgm:prSet presAssocID="{58DD8CBF-0CDA-2F41-A832-938B991D04E2}" presName="childText" presStyleLbl="bgAcc1" presStyleIdx="0" presStyleCnt="3">
        <dgm:presLayoutVars>
          <dgm:bulletEnabled val="1"/>
        </dgm:presLayoutVars>
      </dgm:prSet>
      <dgm:spPr/>
    </dgm:pt>
    <dgm:pt modelId="{6F6CB8C7-B4B5-7D47-A868-DAA68895D727}" type="pres">
      <dgm:prSet presAssocID="{3EADD320-B312-D443-86BA-21405D0AE39C}" presName="Name13" presStyleLbl="parChTrans1D2" presStyleIdx="1" presStyleCnt="3"/>
      <dgm:spPr/>
    </dgm:pt>
    <dgm:pt modelId="{C5A15383-9A9A-E74E-B74C-4985D51F9BC1}" type="pres">
      <dgm:prSet presAssocID="{708EB527-8AD5-C840-89A6-88AF5EE9105B}" presName="childText" presStyleLbl="bgAcc1" presStyleIdx="1" presStyleCnt="3">
        <dgm:presLayoutVars>
          <dgm:bulletEnabled val="1"/>
        </dgm:presLayoutVars>
      </dgm:prSet>
      <dgm:spPr/>
    </dgm:pt>
    <dgm:pt modelId="{FA3825C2-9D45-054A-AC04-3945249603C4}" type="pres">
      <dgm:prSet presAssocID="{0F72127E-7521-1E4E-962F-7378C8E261E1}" presName="Name13" presStyleLbl="parChTrans1D2" presStyleIdx="2" presStyleCnt="3"/>
      <dgm:spPr/>
    </dgm:pt>
    <dgm:pt modelId="{BCDA1758-61EC-A349-A07F-7AF5A8B669EC}" type="pres">
      <dgm:prSet presAssocID="{DE5FE457-1C66-D84E-8BF1-85EFC0F4B3ED}" presName="childText" presStyleLbl="bgAcc1" presStyleIdx="2" presStyleCnt="3">
        <dgm:presLayoutVars>
          <dgm:bulletEnabled val="1"/>
        </dgm:presLayoutVars>
      </dgm:prSet>
      <dgm:spPr/>
    </dgm:pt>
  </dgm:ptLst>
  <dgm:cxnLst>
    <dgm:cxn modelId="{DC0EA702-34E6-4C4F-923A-6380D4028155}" type="presOf" srcId="{DE5FE457-1C66-D84E-8BF1-85EFC0F4B3ED}" destId="{BCDA1758-61EC-A349-A07F-7AF5A8B669EC}" srcOrd="0" destOrd="0" presId="urn:microsoft.com/office/officeart/2005/8/layout/hierarchy3"/>
    <dgm:cxn modelId="{0CCAF309-2128-3445-8447-E606527F255A}" srcId="{A1BE7BEC-545D-D64E-96EC-FE79BE33ECE6}" destId="{96431F54-E767-4243-8D8B-D3814424A10E}" srcOrd="0" destOrd="0" parTransId="{222EB2EB-EB41-CF4E-BE7F-DD80A1B607F4}" sibTransId="{2B8BB445-5489-D644-849A-1A709E7BBF83}"/>
    <dgm:cxn modelId="{DE4F9511-A23E-1C46-9F6E-910331B65BBC}" type="presOf" srcId="{4A86C97F-E9D6-5E41-9C6B-22CBDA85F866}" destId="{49DAA590-1612-E647-8ED8-B7F56BBB34EC}" srcOrd="0" destOrd="0" presId="urn:microsoft.com/office/officeart/2005/8/layout/hierarchy3"/>
    <dgm:cxn modelId="{42833C12-EE4F-9F48-82C8-BDD3673190C1}" type="presOf" srcId="{96431F54-E767-4243-8D8B-D3814424A10E}" destId="{CF140ED0-2604-B044-A020-DF33CC6F82A1}" srcOrd="0" destOrd="0" presId="urn:microsoft.com/office/officeart/2005/8/layout/hierarchy3"/>
    <dgm:cxn modelId="{2708B42F-9165-2745-976A-80D6BB00462C}" srcId="{96431F54-E767-4243-8D8B-D3814424A10E}" destId="{708EB527-8AD5-C840-89A6-88AF5EE9105B}" srcOrd="1" destOrd="0" parTransId="{3EADD320-B312-D443-86BA-21405D0AE39C}" sibTransId="{C2AB7DC5-786D-4E4E-92A2-795F6F8871A7}"/>
    <dgm:cxn modelId="{20D6E141-6978-E544-90B0-CB27A78F15AF}" type="presOf" srcId="{A1BE7BEC-545D-D64E-96EC-FE79BE33ECE6}" destId="{80F64FA5-C481-3543-8044-B7061D04AC23}" srcOrd="0" destOrd="0" presId="urn:microsoft.com/office/officeart/2005/8/layout/hierarchy3"/>
    <dgm:cxn modelId="{E279BD42-051F-114C-825A-7E935752EF15}" type="presOf" srcId="{3EADD320-B312-D443-86BA-21405D0AE39C}" destId="{6F6CB8C7-B4B5-7D47-A868-DAA68895D727}" srcOrd="0" destOrd="0" presId="urn:microsoft.com/office/officeart/2005/8/layout/hierarchy3"/>
    <dgm:cxn modelId="{B3DACF62-C4B6-C844-AFE7-D0D5A2695A7A}" srcId="{96431F54-E767-4243-8D8B-D3814424A10E}" destId="{DE5FE457-1C66-D84E-8BF1-85EFC0F4B3ED}" srcOrd="2" destOrd="0" parTransId="{0F72127E-7521-1E4E-962F-7378C8E261E1}" sibTransId="{E907E514-6085-DE46-A0F9-A9B7F7A4AD6E}"/>
    <dgm:cxn modelId="{092FD197-9B8E-BE43-885A-CD339F8BEBA3}" srcId="{96431F54-E767-4243-8D8B-D3814424A10E}" destId="{58DD8CBF-0CDA-2F41-A832-938B991D04E2}" srcOrd="0" destOrd="0" parTransId="{4A86C97F-E9D6-5E41-9C6B-22CBDA85F866}" sibTransId="{DB86FFFF-B2EF-2649-8D0B-33BAB33541C1}"/>
    <dgm:cxn modelId="{42CD3BA4-A18B-ED49-B90A-1CBEBCA53ED7}" type="presOf" srcId="{0F72127E-7521-1E4E-962F-7378C8E261E1}" destId="{FA3825C2-9D45-054A-AC04-3945249603C4}" srcOrd="0" destOrd="0" presId="urn:microsoft.com/office/officeart/2005/8/layout/hierarchy3"/>
    <dgm:cxn modelId="{C2CB3AC3-6584-5542-ADAB-CC04993A7B21}" type="presOf" srcId="{58DD8CBF-0CDA-2F41-A832-938B991D04E2}" destId="{C1BE3AAD-2BE3-1547-9164-66C5DFF33B78}" srcOrd="0" destOrd="0" presId="urn:microsoft.com/office/officeart/2005/8/layout/hierarchy3"/>
    <dgm:cxn modelId="{0FA180E3-E194-FC4D-8B9C-E645AA0FFE65}" type="presOf" srcId="{708EB527-8AD5-C840-89A6-88AF5EE9105B}" destId="{C5A15383-9A9A-E74E-B74C-4985D51F9BC1}" srcOrd="0" destOrd="0" presId="urn:microsoft.com/office/officeart/2005/8/layout/hierarchy3"/>
    <dgm:cxn modelId="{0BC5F6F2-2D36-C541-9F87-9036D89E0DEA}" type="presOf" srcId="{96431F54-E767-4243-8D8B-D3814424A10E}" destId="{B0C7A249-3D26-1940-8E51-4AC8C83A92E5}" srcOrd="1" destOrd="0" presId="urn:microsoft.com/office/officeart/2005/8/layout/hierarchy3"/>
    <dgm:cxn modelId="{479037D5-0A88-8F47-A29E-FFAD4DD0D85E}" type="presParOf" srcId="{80F64FA5-C481-3543-8044-B7061D04AC23}" destId="{601821D2-68AC-424D-9A0A-86676DF95596}" srcOrd="0" destOrd="0" presId="urn:microsoft.com/office/officeart/2005/8/layout/hierarchy3"/>
    <dgm:cxn modelId="{B87BFF52-514C-884C-BBA7-6B3D9B97D720}" type="presParOf" srcId="{601821D2-68AC-424D-9A0A-86676DF95596}" destId="{EBCA17E4-FBD7-0B42-AD1B-2722B4074462}" srcOrd="0" destOrd="0" presId="urn:microsoft.com/office/officeart/2005/8/layout/hierarchy3"/>
    <dgm:cxn modelId="{09F09E58-02AA-404B-8187-1F1B1B22A633}" type="presParOf" srcId="{EBCA17E4-FBD7-0B42-AD1B-2722B4074462}" destId="{CF140ED0-2604-B044-A020-DF33CC6F82A1}" srcOrd="0" destOrd="0" presId="urn:microsoft.com/office/officeart/2005/8/layout/hierarchy3"/>
    <dgm:cxn modelId="{9686C54F-EB3A-DF4C-B32B-4FF9AB43458C}" type="presParOf" srcId="{EBCA17E4-FBD7-0B42-AD1B-2722B4074462}" destId="{B0C7A249-3D26-1940-8E51-4AC8C83A92E5}" srcOrd="1" destOrd="0" presId="urn:microsoft.com/office/officeart/2005/8/layout/hierarchy3"/>
    <dgm:cxn modelId="{53423FBB-8E22-F041-9E15-927FAECABCCE}" type="presParOf" srcId="{601821D2-68AC-424D-9A0A-86676DF95596}" destId="{8EE36E6F-F651-6444-BFE9-5ECE2483AF06}" srcOrd="1" destOrd="0" presId="urn:microsoft.com/office/officeart/2005/8/layout/hierarchy3"/>
    <dgm:cxn modelId="{E530470F-C834-8246-96A2-C21B4E5E6E2B}" type="presParOf" srcId="{8EE36E6F-F651-6444-BFE9-5ECE2483AF06}" destId="{49DAA590-1612-E647-8ED8-B7F56BBB34EC}" srcOrd="0" destOrd="0" presId="urn:microsoft.com/office/officeart/2005/8/layout/hierarchy3"/>
    <dgm:cxn modelId="{69AE9138-E46F-384E-B8D2-B6FBF46A7C61}" type="presParOf" srcId="{8EE36E6F-F651-6444-BFE9-5ECE2483AF06}" destId="{C1BE3AAD-2BE3-1547-9164-66C5DFF33B78}" srcOrd="1" destOrd="0" presId="urn:microsoft.com/office/officeart/2005/8/layout/hierarchy3"/>
    <dgm:cxn modelId="{E3C84BE8-4258-B74D-B29C-3250F10E4EE5}" type="presParOf" srcId="{8EE36E6F-F651-6444-BFE9-5ECE2483AF06}" destId="{6F6CB8C7-B4B5-7D47-A868-DAA68895D727}" srcOrd="2" destOrd="0" presId="urn:microsoft.com/office/officeart/2005/8/layout/hierarchy3"/>
    <dgm:cxn modelId="{D05CCC19-DAD3-C047-A91C-6D1BA1E3AE16}" type="presParOf" srcId="{8EE36E6F-F651-6444-BFE9-5ECE2483AF06}" destId="{C5A15383-9A9A-E74E-B74C-4985D51F9BC1}" srcOrd="3" destOrd="0" presId="urn:microsoft.com/office/officeart/2005/8/layout/hierarchy3"/>
    <dgm:cxn modelId="{CD05A527-D3E5-8A46-A28D-3BE9A4C688A0}" type="presParOf" srcId="{8EE36E6F-F651-6444-BFE9-5ECE2483AF06}" destId="{FA3825C2-9D45-054A-AC04-3945249603C4}" srcOrd="4" destOrd="0" presId="urn:microsoft.com/office/officeart/2005/8/layout/hierarchy3"/>
    <dgm:cxn modelId="{630457C4-EEEB-4349-A18A-5DBC75622D5A}" type="presParOf" srcId="{8EE36E6F-F651-6444-BFE9-5ECE2483AF06}" destId="{BCDA1758-61EC-A349-A07F-7AF5A8B669E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4A5FC0-9BF7-B64F-B658-33E02B8ADA54}"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8881B7D5-9248-1346-BA1B-B5EFA9F5651A}">
      <dgm:prSet phldrT="[Text]"/>
      <dgm:spPr>
        <a:solidFill>
          <a:schemeClr val="bg1"/>
        </a:solidFill>
        <a:ln>
          <a:solidFill>
            <a:schemeClr val="tx1"/>
          </a:solidFill>
        </a:ln>
      </dgm:spPr>
      <dgm:t>
        <a:bodyPr/>
        <a:lstStyle/>
        <a:p>
          <a:r>
            <a:rPr lang="en-US" b="1" i="0" dirty="0">
              <a:ea typeface="+mn-ea"/>
            </a:rPr>
            <a:t>A </a:t>
          </a:r>
        </a:p>
        <a:p>
          <a:r>
            <a:rPr lang="en-US" b="1" i="0" dirty="0">
              <a:ea typeface="+mn-ea"/>
            </a:rPr>
            <a:t>plaintext </a:t>
          </a:r>
        </a:p>
        <a:p>
          <a:r>
            <a:rPr lang="en-US" b="1" i="0" dirty="0">
              <a:ea typeface="+mn-ea"/>
            </a:rPr>
            <a:t>P</a:t>
          </a:r>
          <a:endParaRPr lang="en-US" b="1" i="0" dirty="0"/>
        </a:p>
      </dgm:t>
    </dgm:pt>
    <dgm:pt modelId="{D4E1CA1D-45CE-0E49-AD5E-F94E022A92E5}" type="parTrans" cxnId="{CEBAEE55-DB95-9C4B-B87A-152048A3102A}">
      <dgm:prSet/>
      <dgm:spPr/>
      <dgm:t>
        <a:bodyPr/>
        <a:lstStyle/>
        <a:p>
          <a:endParaRPr lang="en-US"/>
        </a:p>
      </dgm:t>
    </dgm:pt>
    <dgm:pt modelId="{8243C005-3DF9-7F4A-9FD1-375C4D81F0CB}" type="sibTrans" cxnId="{CEBAEE55-DB95-9C4B-B87A-152048A3102A}">
      <dgm:prSet/>
      <dgm:spPr/>
      <dgm:t>
        <a:bodyPr/>
        <a:lstStyle/>
        <a:p>
          <a:endParaRPr lang="en-US"/>
        </a:p>
      </dgm:t>
    </dgm:pt>
    <dgm:pt modelId="{8D0CE915-DB1A-AB44-B7C0-05F2B8C44D5B}">
      <dgm:prSet/>
      <dgm:spPr>
        <a:ln>
          <a:solidFill>
            <a:schemeClr val="tx1"/>
          </a:solidFill>
        </a:ln>
      </dgm:spPr>
      <dgm:t>
        <a:bodyPr/>
        <a:lstStyle/>
        <a:p>
          <a:r>
            <a:rPr lang="en-US" b="1" i="0" dirty="0">
              <a:ea typeface="+mn-ea"/>
            </a:rPr>
            <a:t>A symmetric key </a:t>
          </a:r>
        </a:p>
        <a:p>
          <a:r>
            <a:rPr lang="en-US" b="1" i="0" dirty="0">
              <a:ea typeface="+mn-ea"/>
            </a:rPr>
            <a:t>K</a:t>
          </a:r>
        </a:p>
      </dgm:t>
    </dgm:pt>
    <dgm:pt modelId="{7653926F-B238-794C-BFC2-A9BEAEFEED50}" type="parTrans" cxnId="{74229A0D-C19C-9943-AC08-F19739D9624E}">
      <dgm:prSet/>
      <dgm:spPr/>
      <dgm:t>
        <a:bodyPr/>
        <a:lstStyle/>
        <a:p>
          <a:endParaRPr lang="en-US"/>
        </a:p>
      </dgm:t>
    </dgm:pt>
    <dgm:pt modelId="{75A5BAC7-C1D0-594D-B607-CA7487EB3109}" type="sibTrans" cxnId="{74229A0D-C19C-9943-AC08-F19739D9624E}">
      <dgm:prSet/>
      <dgm:spPr/>
      <dgm:t>
        <a:bodyPr/>
        <a:lstStyle/>
        <a:p>
          <a:endParaRPr lang="en-US"/>
        </a:p>
      </dgm:t>
    </dgm:pt>
    <dgm:pt modelId="{4248B631-8187-5F44-8639-C9D50BEDA927}">
      <dgm:prSet/>
      <dgm:spPr>
        <a:solidFill>
          <a:schemeClr val="bg1"/>
        </a:solidFill>
        <a:ln>
          <a:solidFill>
            <a:schemeClr val="tx1"/>
          </a:solidFill>
        </a:ln>
      </dgm:spPr>
      <dgm:t>
        <a:bodyPr/>
        <a:lstStyle/>
        <a:p>
          <a:r>
            <a:rPr lang="en-US" b="1" i="0" dirty="0">
              <a:ea typeface="+mn-ea"/>
            </a:rPr>
            <a:t>A </a:t>
          </a:r>
        </a:p>
        <a:p>
          <a:r>
            <a:rPr lang="en-US" b="1" i="0" dirty="0">
              <a:ea typeface="+mn-ea"/>
            </a:rPr>
            <a:t>tweak </a:t>
          </a:r>
        </a:p>
        <a:p>
          <a:r>
            <a:rPr lang="en-US" b="1" i="0" dirty="0">
              <a:ea typeface="+mn-ea"/>
            </a:rPr>
            <a:t>T</a:t>
          </a:r>
        </a:p>
      </dgm:t>
    </dgm:pt>
    <dgm:pt modelId="{0B48AD14-2FF2-064E-A5C6-BC9B598868D4}" type="parTrans" cxnId="{4307799C-48B5-1F4E-ABBA-4BD4D68287A4}">
      <dgm:prSet/>
      <dgm:spPr/>
      <dgm:t>
        <a:bodyPr/>
        <a:lstStyle/>
        <a:p>
          <a:endParaRPr lang="en-US"/>
        </a:p>
      </dgm:t>
    </dgm:pt>
    <dgm:pt modelId="{D38E12EE-AF9A-F54E-BB84-EC62044BDF72}" type="sibTrans" cxnId="{4307799C-48B5-1F4E-ABBA-4BD4D68287A4}">
      <dgm:prSet/>
      <dgm:spPr/>
      <dgm:t>
        <a:bodyPr/>
        <a:lstStyle/>
        <a:p>
          <a:endParaRPr lang="en-US"/>
        </a:p>
      </dgm:t>
    </dgm:pt>
    <dgm:pt modelId="{A5AD9E62-00A9-7C4B-A207-E9FF4615E486}" type="pres">
      <dgm:prSet presAssocID="{644A5FC0-9BF7-B64F-B658-33E02B8ADA54}" presName="Name0" presStyleCnt="0">
        <dgm:presLayoutVars>
          <dgm:dir/>
          <dgm:resizeHandles val="exact"/>
        </dgm:presLayoutVars>
      </dgm:prSet>
      <dgm:spPr/>
    </dgm:pt>
    <dgm:pt modelId="{EA66C7A0-2BB9-604B-BE8A-1884C11DC43A}" type="pres">
      <dgm:prSet presAssocID="{8881B7D5-9248-1346-BA1B-B5EFA9F5651A}" presName="Name5" presStyleLbl="vennNode1" presStyleIdx="0" presStyleCnt="3">
        <dgm:presLayoutVars>
          <dgm:bulletEnabled val="1"/>
        </dgm:presLayoutVars>
      </dgm:prSet>
      <dgm:spPr/>
    </dgm:pt>
    <dgm:pt modelId="{03B156C7-2C57-6442-8169-1B9D62C21849}" type="pres">
      <dgm:prSet presAssocID="{8243C005-3DF9-7F4A-9FD1-375C4D81F0CB}" presName="space" presStyleCnt="0"/>
      <dgm:spPr/>
    </dgm:pt>
    <dgm:pt modelId="{092D7A93-89F8-CC4D-A39E-0F1057655758}" type="pres">
      <dgm:prSet presAssocID="{8D0CE915-DB1A-AB44-B7C0-05F2B8C44D5B}" presName="Name5" presStyleLbl="vennNode1" presStyleIdx="1" presStyleCnt="3" custLinFactNeighborX="17273" custLinFactNeighborY="-72">
        <dgm:presLayoutVars>
          <dgm:bulletEnabled val="1"/>
        </dgm:presLayoutVars>
      </dgm:prSet>
      <dgm:spPr/>
    </dgm:pt>
    <dgm:pt modelId="{D8D8B56F-B023-CA4E-BBD2-F18C0E2B9888}" type="pres">
      <dgm:prSet presAssocID="{75A5BAC7-C1D0-594D-B607-CA7487EB3109}" presName="space" presStyleCnt="0"/>
      <dgm:spPr/>
    </dgm:pt>
    <dgm:pt modelId="{1387E1CC-22E4-7841-A5C3-409515B2A207}" type="pres">
      <dgm:prSet presAssocID="{4248B631-8187-5F44-8639-C9D50BEDA927}" presName="Name5" presStyleLbl="vennNode1" presStyleIdx="2" presStyleCnt="3" custLinFactNeighborX="40413" custLinFactNeighborY="-72">
        <dgm:presLayoutVars>
          <dgm:bulletEnabled val="1"/>
        </dgm:presLayoutVars>
      </dgm:prSet>
      <dgm:spPr/>
    </dgm:pt>
  </dgm:ptLst>
  <dgm:cxnLst>
    <dgm:cxn modelId="{74229A0D-C19C-9943-AC08-F19739D9624E}" srcId="{644A5FC0-9BF7-B64F-B658-33E02B8ADA54}" destId="{8D0CE915-DB1A-AB44-B7C0-05F2B8C44D5B}" srcOrd="1" destOrd="0" parTransId="{7653926F-B238-794C-BFC2-A9BEAEFEED50}" sibTransId="{75A5BAC7-C1D0-594D-B607-CA7487EB3109}"/>
    <dgm:cxn modelId="{22CF9C4E-31E7-9F4B-A4E4-CE2792749C68}" type="presOf" srcId="{644A5FC0-9BF7-B64F-B658-33E02B8ADA54}" destId="{A5AD9E62-00A9-7C4B-A207-E9FF4615E486}" srcOrd="0" destOrd="0" presId="urn:microsoft.com/office/officeart/2005/8/layout/venn3"/>
    <dgm:cxn modelId="{CEBAEE55-DB95-9C4B-B87A-152048A3102A}" srcId="{644A5FC0-9BF7-B64F-B658-33E02B8ADA54}" destId="{8881B7D5-9248-1346-BA1B-B5EFA9F5651A}" srcOrd="0" destOrd="0" parTransId="{D4E1CA1D-45CE-0E49-AD5E-F94E022A92E5}" sibTransId="{8243C005-3DF9-7F4A-9FD1-375C4D81F0CB}"/>
    <dgm:cxn modelId="{4307799C-48B5-1F4E-ABBA-4BD4D68287A4}" srcId="{644A5FC0-9BF7-B64F-B658-33E02B8ADA54}" destId="{4248B631-8187-5F44-8639-C9D50BEDA927}" srcOrd="2" destOrd="0" parTransId="{0B48AD14-2FF2-064E-A5C6-BC9B598868D4}" sibTransId="{D38E12EE-AF9A-F54E-BB84-EC62044BDF72}"/>
    <dgm:cxn modelId="{F72145AE-CC61-344B-BF14-E32380481B59}" type="presOf" srcId="{4248B631-8187-5F44-8639-C9D50BEDA927}" destId="{1387E1CC-22E4-7841-A5C3-409515B2A207}" srcOrd="0" destOrd="0" presId="urn:microsoft.com/office/officeart/2005/8/layout/venn3"/>
    <dgm:cxn modelId="{C7000ECD-519E-BB4E-BC0C-8C33DA68A51A}" type="presOf" srcId="{8D0CE915-DB1A-AB44-B7C0-05F2B8C44D5B}" destId="{092D7A93-89F8-CC4D-A39E-0F1057655758}" srcOrd="0" destOrd="0" presId="urn:microsoft.com/office/officeart/2005/8/layout/venn3"/>
    <dgm:cxn modelId="{1549ADD6-56D8-8544-B452-63CAC4FC73D1}" type="presOf" srcId="{8881B7D5-9248-1346-BA1B-B5EFA9F5651A}" destId="{EA66C7A0-2BB9-604B-BE8A-1884C11DC43A}" srcOrd="0" destOrd="0" presId="urn:microsoft.com/office/officeart/2005/8/layout/venn3"/>
    <dgm:cxn modelId="{CBAE441F-E870-9644-A6FF-2DF63C152BBD}" type="presParOf" srcId="{A5AD9E62-00A9-7C4B-A207-E9FF4615E486}" destId="{EA66C7A0-2BB9-604B-BE8A-1884C11DC43A}" srcOrd="0" destOrd="0" presId="urn:microsoft.com/office/officeart/2005/8/layout/venn3"/>
    <dgm:cxn modelId="{2ACEF40E-89D0-4045-9103-EA7C5E737E3C}" type="presParOf" srcId="{A5AD9E62-00A9-7C4B-A207-E9FF4615E486}" destId="{03B156C7-2C57-6442-8169-1B9D62C21849}" srcOrd="1" destOrd="0" presId="urn:microsoft.com/office/officeart/2005/8/layout/venn3"/>
    <dgm:cxn modelId="{339F2FF9-EA3B-0A49-A1BD-DA4AC617C25B}" type="presParOf" srcId="{A5AD9E62-00A9-7C4B-A207-E9FF4615E486}" destId="{092D7A93-89F8-CC4D-A39E-0F1057655758}" srcOrd="2" destOrd="0" presId="urn:microsoft.com/office/officeart/2005/8/layout/venn3"/>
    <dgm:cxn modelId="{D852F623-624F-AF41-A645-2A7A8EF1458D}" type="presParOf" srcId="{A5AD9E62-00A9-7C4B-A207-E9FF4615E486}" destId="{D8D8B56F-B023-CA4E-BBD2-F18C0E2B9888}" srcOrd="3" destOrd="0" presId="urn:microsoft.com/office/officeart/2005/8/layout/venn3"/>
    <dgm:cxn modelId="{0252B4F0-94AF-1046-8B51-AAB239F92683}" type="presParOf" srcId="{A5AD9E62-00A9-7C4B-A207-E9FF4615E486}" destId="{1387E1CC-22E4-7841-A5C3-409515B2A20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AC9957-A9F3-B941-993B-7EE9F6C5F3B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1D5FC5F3-7DD6-FA45-88D2-DA27100F3D6D}">
      <dgm:prSet/>
      <dgm:spPr>
        <a:solidFill>
          <a:schemeClr val="accent4">
            <a:lumMod val="75000"/>
          </a:schemeClr>
        </a:solidFill>
      </dgm:spPr>
      <dgm:t>
        <a:bodyPr/>
        <a:lstStyle/>
        <a:p>
          <a:pPr rtl="0"/>
          <a:r>
            <a:rPr lang="en-US" dirty="0"/>
            <a:t>FPE facilitates the retrofitting of encryption technology to legacy applications, where a conventional encryption mode might not be feasible because it would disrupt data fields/pathways</a:t>
          </a:r>
        </a:p>
      </dgm:t>
    </dgm:pt>
    <dgm:pt modelId="{C3367ABF-7B89-DE46-8275-975C75FF8A2D}" type="parTrans" cxnId="{75808926-AA10-384C-940A-4B2B089452F2}">
      <dgm:prSet/>
      <dgm:spPr/>
      <dgm:t>
        <a:bodyPr/>
        <a:lstStyle/>
        <a:p>
          <a:endParaRPr lang="en-US"/>
        </a:p>
      </dgm:t>
    </dgm:pt>
    <dgm:pt modelId="{C3C3B2F4-0922-7945-ACD8-5B43B37DFA68}" type="sibTrans" cxnId="{75808926-AA10-384C-940A-4B2B089452F2}">
      <dgm:prSet/>
      <dgm:spPr/>
      <dgm:t>
        <a:bodyPr/>
        <a:lstStyle/>
        <a:p>
          <a:endParaRPr lang="en-US"/>
        </a:p>
      </dgm:t>
    </dgm:pt>
    <dgm:pt modelId="{D8077001-5807-4E46-91EE-A8FA8710268C}">
      <dgm:prSet/>
      <dgm:spPr>
        <a:solidFill>
          <a:schemeClr val="accent2">
            <a:lumMod val="50000"/>
          </a:schemeClr>
        </a:solidFill>
      </dgm:spPr>
      <dgm:t>
        <a:bodyPr/>
        <a:lstStyle/>
        <a:p>
          <a:pPr rtl="0"/>
          <a:r>
            <a:rPr lang="en-US" dirty="0"/>
            <a:t>FPE has emerged as a useful cryptographic tool, whose applications include financial-information security, data sanitization, and transparent encryption of fields in legacy databases</a:t>
          </a:r>
        </a:p>
      </dgm:t>
    </dgm:pt>
    <dgm:pt modelId="{4684361B-E461-CB44-BCC1-F346B9E5CB1D}" type="parTrans" cxnId="{12B1C230-6F93-A940-9FC5-5B9C2506768F}">
      <dgm:prSet/>
      <dgm:spPr/>
      <dgm:t>
        <a:bodyPr/>
        <a:lstStyle/>
        <a:p>
          <a:endParaRPr lang="en-US"/>
        </a:p>
      </dgm:t>
    </dgm:pt>
    <dgm:pt modelId="{9C1E6F14-FBA3-0F40-A35D-40C5A75BCB11}" type="sibTrans" cxnId="{12B1C230-6F93-A940-9FC5-5B9C2506768F}">
      <dgm:prSet/>
      <dgm:spPr/>
      <dgm:t>
        <a:bodyPr/>
        <a:lstStyle/>
        <a:p>
          <a:endParaRPr lang="en-US"/>
        </a:p>
      </dgm:t>
    </dgm:pt>
    <dgm:pt modelId="{05861B09-2CD1-F74B-8922-7CB98642484B}">
      <dgm:prSet/>
      <dgm:spPr>
        <a:solidFill>
          <a:schemeClr val="accent3">
            <a:lumMod val="75000"/>
          </a:schemeClr>
        </a:solidFill>
      </dgm:spPr>
      <dgm:t>
        <a:bodyPr/>
        <a:lstStyle/>
        <a:p>
          <a:pPr rtl="0"/>
          <a:r>
            <a:rPr lang="en-US" dirty="0"/>
            <a:t>The principal benefit of FPE is that it enables protection of particular data elements, while still enabling workflows that were in place before FPE was in use</a:t>
          </a:r>
        </a:p>
      </dgm:t>
    </dgm:pt>
    <dgm:pt modelId="{6291D4FF-FB20-2743-9431-35DFD602BE8B}" type="parTrans" cxnId="{FE17734D-510E-774A-9403-9DBE172C9787}">
      <dgm:prSet/>
      <dgm:spPr/>
      <dgm:t>
        <a:bodyPr/>
        <a:lstStyle/>
        <a:p>
          <a:endParaRPr lang="en-US"/>
        </a:p>
      </dgm:t>
    </dgm:pt>
    <dgm:pt modelId="{6B71E542-2D20-CB4D-A913-2851CEF40FAD}" type="sibTrans" cxnId="{FE17734D-510E-774A-9403-9DBE172C9787}">
      <dgm:prSet/>
      <dgm:spPr/>
      <dgm:t>
        <a:bodyPr/>
        <a:lstStyle/>
        <a:p>
          <a:endParaRPr lang="en-US"/>
        </a:p>
      </dgm:t>
    </dgm:pt>
    <dgm:pt modelId="{2FB0A1BA-D77D-E641-A27E-E965B5280C55}">
      <dgm:prSet/>
      <dgm:spPr>
        <a:solidFill>
          <a:schemeClr val="accent3">
            <a:lumMod val="75000"/>
          </a:schemeClr>
        </a:solidFill>
      </dgm:spPr>
      <dgm:t>
        <a:bodyPr/>
        <a:lstStyle/>
        <a:p>
          <a:pPr rtl="0"/>
          <a:r>
            <a:rPr lang="en-US" dirty="0"/>
            <a:t>No database schema changes and minimal application changes are required</a:t>
          </a:r>
        </a:p>
      </dgm:t>
    </dgm:pt>
    <dgm:pt modelId="{426B593D-5D40-BD4A-AF12-0C2B4CADF912}" type="parTrans" cxnId="{45165A9E-34F1-9C4E-97BF-4298BCEE0578}">
      <dgm:prSet/>
      <dgm:spPr/>
      <dgm:t>
        <a:bodyPr/>
        <a:lstStyle/>
        <a:p>
          <a:endParaRPr lang="en-US"/>
        </a:p>
      </dgm:t>
    </dgm:pt>
    <dgm:pt modelId="{C53C54AA-CAF9-EC4D-B2D6-CE2D038FBDE8}" type="sibTrans" cxnId="{45165A9E-34F1-9C4E-97BF-4298BCEE0578}">
      <dgm:prSet/>
      <dgm:spPr/>
      <dgm:t>
        <a:bodyPr/>
        <a:lstStyle/>
        <a:p>
          <a:endParaRPr lang="en-US"/>
        </a:p>
      </dgm:t>
    </dgm:pt>
    <dgm:pt modelId="{5AEECE23-DAF2-8A48-8840-FFC52FF02A06}">
      <dgm:prSet/>
      <dgm:spPr>
        <a:solidFill>
          <a:schemeClr val="accent3">
            <a:lumMod val="75000"/>
          </a:schemeClr>
        </a:solidFill>
      </dgm:spPr>
      <dgm:t>
        <a:bodyPr/>
        <a:lstStyle/>
        <a:p>
          <a:pPr rtl="0"/>
          <a:r>
            <a:rPr lang="en-US" dirty="0"/>
            <a:t>Only applications that need to see the plaintext of a data element need to be modified and generally these modifications will be minimal</a:t>
          </a:r>
        </a:p>
      </dgm:t>
    </dgm:pt>
    <dgm:pt modelId="{F957D76B-9CCC-C342-960D-6601CB2F9D97}" type="parTrans" cxnId="{E69BAFE4-EF90-BC4A-A603-2FF451BDB0B1}">
      <dgm:prSet/>
      <dgm:spPr/>
      <dgm:t>
        <a:bodyPr/>
        <a:lstStyle/>
        <a:p>
          <a:endParaRPr lang="en-US"/>
        </a:p>
      </dgm:t>
    </dgm:pt>
    <dgm:pt modelId="{55F3B7D2-92FC-E74F-914D-F7835BD98E7F}" type="sibTrans" cxnId="{E69BAFE4-EF90-BC4A-A603-2FF451BDB0B1}">
      <dgm:prSet/>
      <dgm:spPr/>
      <dgm:t>
        <a:bodyPr/>
        <a:lstStyle/>
        <a:p>
          <a:endParaRPr lang="en-US"/>
        </a:p>
      </dgm:t>
    </dgm:pt>
    <dgm:pt modelId="{778635C8-5002-B54D-9CF3-651EDF49164C}">
      <dgm:prSet/>
      <dgm:spPr>
        <a:solidFill>
          <a:schemeClr val="accent5">
            <a:lumMod val="50000"/>
          </a:schemeClr>
        </a:solidFill>
      </dgm:spPr>
      <dgm:t>
        <a:bodyPr/>
        <a:lstStyle/>
        <a:p>
          <a:pPr rtl="0"/>
          <a:r>
            <a:rPr lang="en-US" dirty="0"/>
            <a:t>Some examples of legacy applications where FPE is desirable are:</a:t>
          </a:r>
        </a:p>
      </dgm:t>
    </dgm:pt>
    <dgm:pt modelId="{E147B65D-DDD2-5941-9E34-477553884553}" type="parTrans" cxnId="{E93DAA6E-F3AD-6444-9B96-E2ADE78171C7}">
      <dgm:prSet/>
      <dgm:spPr/>
      <dgm:t>
        <a:bodyPr/>
        <a:lstStyle/>
        <a:p>
          <a:endParaRPr lang="en-US"/>
        </a:p>
      </dgm:t>
    </dgm:pt>
    <dgm:pt modelId="{DE02273E-1416-4C40-B33B-08FF420625C9}" type="sibTrans" cxnId="{E93DAA6E-F3AD-6444-9B96-E2ADE78171C7}">
      <dgm:prSet/>
      <dgm:spPr/>
      <dgm:t>
        <a:bodyPr/>
        <a:lstStyle/>
        <a:p>
          <a:endParaRPr lang="en-US"/>
        </a:p>
      </dgm:t>
    </dgm:pt>
    <dgm:pt modelId="{56BD8BC1-B780-7543-BBA8-C432E3FDF1D4}">
      <dgm:prSet/>
      <dgm:spPr>
        <a:solidFill>
          <a:schemeClr val="accent5">
            <a:lumMod val="50000"/>
          </a:schemeClr>
        </a:solidFill>
      </dgm:spPr>
      <dgm:t>
        <a:bodyPr/>
        <a:lstStyle/>
        <a:p>
          <a:pPr rtl="0"/>
          <a:r>
            <a:rPr lang="en-US" dirty="0"/>
            <a:t>COBOL data-processing applications</a:t>
          </a:r>
        </a:p>
      </dgm:t>
    </dgm:pt>
    <dgm:pt modelId="{7539752D-9D6B-5B44-99C4-8C6F72CE844D}" type="parTrans" cxnId="{4CD6984A-6D15-3545-8054-84EC6196E384}">
      <dgm:prSet/>
      <dgm:spPr/>
      <dgm:t>
        <a:bodyPr/>
        <a:lstStyle/>
        <a:p>
          <a:endParaRPr lang="en-US"/>
        </a:p>
      </dgm:t>
    </dgm:pt>
    <dgm:pt modelId="{A3BDD0B2-BECA-8649-B31B-14ED08CFB7FB}" type="sibTrans" cxnId="{4CD6984A-6D15-3545-8054-84EC6196E384}">
      <dgm:prSet/>
      <dgm:spPr/>
      <dgm:t>
        <a:bodyPr/>
        <a:lstStyle/>
        <a:p>
          <a:endParaRPr lang="en-US"/>
        </a:p>
      </dgm:t>
    </dgm:pt>
    <dgm:pt modelId="{D84E65DD-A494-284A-9715-B727B1B15F65}">
      <dgm:prSet/>
      <dgm:spPr>
        <a:solidFill>
          <a:schemeClr val="accent5">
            <a:lumMod val="50000"/>
          </a:schemeClr>
        </a:solidFill>
      </dgm:spPr>
      <dgm:t>
        <a:bodyPr/>
        <a:lstStyle/>
        <a:p>
          <a:pPr rtl="0"/>
          <a:r>
            <a:rPr lang="en-US" dirty="0"/>
            <a:t>Database applications</a:t>
          </a:r>
        </a:p>
      </dgm:t>
    </dgm:pt>
    <dgm:pt modelId="{F7000923-05BE-9A49-A311-32A8AC137A9C}" type="parTrans" cxnId="{A69994D9-C940-174D-A8E8-E67C66B723B4}">
      <dgm:prSet/>
      <dgm:spPr/>
      <dgm:t>
        <a:bodyPr/>
        <a:lstStyle/>
        <a:p>
          <a:endParaRPr lang="en-US"/>
        </a:p>
      </dgm:t>
    </dgm:pt>
    <dgm:pt modelId="{07D03153-B331-594C-B11F-1C00A0A33134}" type="sibTrans" cxnId="{A69994D9-C940-174D-A8E8-E67C66B723B4}">
      <dgm:prSet/>
      <dgm:spPr/>
      <dgm:t>
        <a:bodyPr/>
        <a:lstStyle/>
        <a:p>
          <a:endParaRPr lang="en-US"/>
        </a:p>
      </dgm:t>
    </dgm:pt>
    <dgm:pt modelId="{D02B2921-DB89-644B-9964-F3DDBF516607}">
      <dgm:prSet/>
      <dgm:spPr>
        <a:solidFill>
          <a:schemeClr val="accent5">
            <a:lumMod val="50000"/>
          </a:schemeClr>
        </a:solidFill>
      </dgm:spPr>
      <dgm:t>
        <a:bodyPr/>
        <a:lstStyle/>
        <a:p>
          <a:pPr rtl="0"/>
          <a:r>
            <a:rPr lang="en-US" dirty="0"/>
            <a:t>FPE-encrypted characters can be significantly compressed for efficient transmission </a:t>
          </a:r>
        </a:p>
      </dgm:t>
    </dgm:pt>
    <dgm:pt modelId="{D7ACFFBC-7442-E643-892F-17406651FFB4}" type="parTrans" cxnId="{167D9208-7C4B-DC47-85B8-96F7051A19CB}">
      <dgm:prSet/>
      <dgm:spPr/>
      <dgm:t>
        <a:bodyPr/>
        <a:lstStyle/>
        <a:p>
          <a:endParaRPr lang="en-US"/>
        </a:p>
      </dgm:t>
    </dgm:pt>
    <dgm:pt modelId="{0C6BB945-5F05-C847-AF3E-E213068AFC93}" type="sibTrans" cxnId="{167D9208-7C4B-DC47-85B8-96F7051A19CB}">
      <dgm:prSet/>
      <dgm:spPr/>
      <dgm:t>
        <a:bodyPr/>
        <a:lstStyle/>
        <a:p>
          <a:endParaRPr lang="en-US"/>
        </a:p>
      </dgm:t>
    </dgm:pt>
    <dgm:pt modelId="{6D003D5D-17A9-AD42-803E-A3680F78B3DB}" type="pres">
      <dgm:prSet presAssocID="{94AC9957-A9F3-B941-993B-7EE9F6C5F3BA}" presName="Name0" presStyleCnt="0">
        <dgm:presLayoutVars>
          <dgm:dir/>
          <dgm:resizeHandles val="exact"/>
        </dgm:presLayoutVars>
      </dgm:prSet>
      <dgm:spPr/>
    </dgm:pt>
    <dgm:pt modelId="{95EA17E3-64D9-0746-8692-50A23A427AF6}" type="pres">
      <dgm:prSet presAssocID="{1D5FC5F3-7DD6-FA45-88D2-DA27100F3D6D}" presName="node" presStyleLbl="node1" presStyleIdx="0" presStyleCnt="4">
        <dgm:presLayoutVars>
          <dgm:bulletEnabled val="1"/>
        </dgm:presLayoutVars>
      </dgm:prSet>
      <dgm:spPr/>
    </dgm:pt>
    <dgm:pt modelId="{D3F8DCBB-3FA6-8F48-9E9F-8E964D948147}" type="pres">
      <dgm:prSet presAssocID="{C3C3B2F4-0922-7945-ACD8-5B43B37DFA68}" presName="sibTrans" presStyleCnt="0"/>
      <dgm:spPr/>
    </dgm:pt>
    <dgm:pt modelId="{7D09C471-1E29-0843-A2FD-475C9B44AA7C}" type="pres">
      <dgm:prSet presAssocID="{D8077001-5807-4E46-91EE-A8FA8710268C}" presName="node" presStyleLbl="node1" presStyleIdx="1" presStyleCnt="4">
        <dgm:presLayoutVars>
          <dgm:bulletEnabled val="1"/>
        </dgm:presLayoutVars>
      </dgm:prSet>
      <dgm:spPr/>
    </dgm:pt>
    <dgm:pt modelId="{D78ECE7A-DCEF-A844-BE0E-000F964D343F}" type="pres">
      <dgm:prSet presAssocID="{9C1E6F14-FBA3-0F40-A35D-40C5A75BCB11}" presName="sibTrans" presStyleCnt="0"/>
      <dgm:spPr/>
    </dgm:pt>
    <dgm:pt modelId="{65D90740-ACBB-F845-930A-0A528B33F5F5}" type="pres">
      <dgm:prSet presAssocID="{05861B09-2CD1-F74B-8922-7CB98642484B}" presName="node" presStyleLbl="node1" presStyleIdx="2" presStyleCnt="4">
        <dgm:presLayoutVars>
          <dgm:bulletEnabled val="1"/>
        </dgm:presLayoutVars>
      </dgm:prSet>
      <dgm:spPr/>
    </dgm:pt>
    <dgm:pt modelId="{7D91DC3F-EB1C-DB4F-9B71-B74F7AA01056}" type="pres">
      <dgm:prSet presAssocID="{6B71E542-2D20-CB4D-A913-2851CEF40FAD}" presName="sibTrans" presStyleCnt="0"/>
      <dgm:spPr/>
    </dgm:pt>
    <dgm:pt modelId="{DD39C3EE-E053-544A-98F7-3ECBB2E66917}" type="pres">
      <dgm:prSet presAssocID="{778635C8-5002-B54D-9CF3-651EDF49164C}" presName="node" presStyleLbl="node1" presStyleIdx="3" presStyleCnt="4">
        <dgm:presLayoutVars>
          <dgm:bulletEnabled val="1"/>
        </dgm:presLayoutVars>
      </dgm:prSet>
      <dgm:spPr/>
    </dgm:pt>
  </dgm:ptLst>
  <dgm:cxnLst>
    <dgm:cxn modelId="{3E51BB06-5836-704F-916D-8FD6600603BB}" type="presOf" srcId="{05861B09-2CD1-F74B-8922-7CB98642484B}" destId="{65D90740-ACBB-F845-930A-0A528B33F5F5}" srcOrd="0" destOrd="0" presId="urn:microsoft.com/office/officeart/2005/8/layout/hList6"/>
    <dgm:cxn modelId="{167D9208-7C4B-DC47-85B8-96F7051A19CB}" srcId="{778635C8-5002-B54D-9CF3-651EDF49164C}" destId="{D02B2921-DB89-644B-9964-F3DDBF516607}" srcOrd="2" destOrd="0" parTransId="{D7ACFFBC-7442-E643-892F-17406651FFB4}" sibTransId="{0C6BB945-5F05-C847-AF3E-E213068AFC93}"/>
    <dgm:cxn modelId="{75808926-AA10-384C-940A-4B2B089452F2}" srcId="{94AC9957-A9F3-B941-993B-7EE9F6C5F3BA}" destId="{1D5FC5F3-7DD6-FA45-88D2-DA27100F3D6D}" srcOrd="0" destOrd="0" parTransId="{C3367ABF-7B89-DE46-8275-975C75FF8A2D}" sibTransId="{C3C3B2F4-0922-7945-ACD8-5B43B37DFA68}"/>
    <dgm:cxn modelId="{12B1C230-6F93-A940-9FC5-5B9C2506768F}" srcId="{94AC9957-A9F3-B941-993B-7EE9F6C5F3BA}" destId="{D8077001-5807-4E46-91EE-A8FA8710268C}" srcOrd="1" destOrd="0" parTransId="{4684361B-E461-CB44-BCC1-F346B9E5CB1D}" sibTransId="{9C1E6F14-FBA3-0F40-A35D-40C5A75BCB11}"/>
    <dgm:cxn modelId="{4F4EDE46-5274-D04D-8C62-8EC62F5455AB}" type="presOf" srcId="{D8077001-5807-4E46-91EE-A8FA8710268C}" destId="{7D09C471-1E29-0843-A2FD-475C9B44AA7C}" srcOrd="0" destOrd="0" presId="urn:microsoft.com/office/officeart/2005/8/layout/hList6"/>
    <dgm:cxn modelId="{4CD6984A-6D15-3545-8054-84EC6196E384}" srcId="{778635C8-5002-B54D-9CF3-651EDF49164C}" destId="{56BD8BC1-B780-7543-BBA8-C432E3FDF1D4}" srcOrd="0" destOrd="0" parTransId="{7539752D-9D6B-5B44-99C4-8C6F72CE844D}" sibTransId="{A3BDD0B2-BECA-8649-B31B-14ED08CFB7FB}"/>
    <dgm:cxn modelId="{FE17734D-510E-774A-9403-9DBE172C9787}" srcId="{94AC9957-A9F3-B941-993B-7EE9F6C5F3BA}" destId="{05861B09-2CD1-F74B-8922-7CB98642484B}" srcOrd="2" destOrd="0" parTransId="{6291D4FF-FB20-2743-9431-35DFD602BE8B}" sibTransId="{6B71E542-2D20-CB4D-A913-2851CEF40FAD}"/>
    <dgm:cxn modelId="{5C198763-AC5F-5042-B847-EF6326D3C889}" type="presOf" srcId="{2FB0A1BA-D77D-E641-A27E-E965B5280C55}" destId="{65D90740-ACBB-F845-930A-0A528B33F5F5}" srcOrd="0" destOrd="1" presId="urn:microsoft.com/office/officeart/2005/8/layout/hList6"/>
    <dgm:cxn modelId="{DE0D1664-8D0B-E046-8AED-D86E7A2F0631}" type="presOf" srcId="{D84E65DD-A494-284A-9715-B727B1B15F65}" destId="{DD39C3EE-E053-544A-98F7-3ECBB2E66917}" srcOrd="0" destOrd="2" presId="urn:microsoft.com/office/officeart/2005/8/layout/hList6"/>
    <dgm:cxn modelId="{E93DAA6E-F3AD-6444-9B96-E2ADE78171C7}" srcId="{94AC9957-A9F3-B941-993B-7EE9F6C5F3BA}" destId="{778635C8-5002-B54D-9CF3-651EDF49164C}" srcOrd="3" destOrd="0" parTransId="{E147B65D-DDD2-5941-9E34-477553884553}" sibTransId="{DE02273E-1416-4C40-B33B-08FF420625C9}"/>
    <dgm:cxn modelId="{FEBCEF6E-4C54-DB47-8161-957B9FAD8DD5}" type="presOf" srcId="{5AEECE23-DAF2-8A48-8840-FFC52FF02A06}" destId="{65D90740-ACBB-F845-930A-0A528B33F5F5}" srcOrd="0" destOrd="2" presId="urn:microsoft.com/office/officeart/2005/8/layout/hList6"/>
    <dgm:cxn modelId="{A0BB6974-9901-0948-A491-0318C8471F5F}" type="presOf" srcId="{1D5FC5F3-7DD6-FA45-88D2-DA27100F3D6D}" destId="{95EA17E3-64D9-0746-8692-50A23A427AF6}" srcOrd="0" destOrd="0" presId="urn:microsoft.com/office/officeart/2005/8/layout/hList6"/>
    <dgm:cxn modelId="{06815876-14CC-F340-9E56-043EDD0CA913}" type="presOf" srcId="{D02B2921-DB89-644B-9964-F3DDBF516607}" destId="{DD39C3EE-E053-544A-98F7-3ECBB2E66917}" srcOrd="0" destOrd="3" presId="urn:microsoft.com/office/officeart/2005/8/layout/hList6"/>
    <dgm:cxn modelId="{2F76C480-5E83-5548-BC2F-148693AF7673}" type="presOf" srcId="{56BD8BC1-B780-7543-BBA8-C432E3FDF1D4}" destId="{DD39C3EE-E053-544A-98F7-3ECBB2E66917}" srcOrd="0" destOrd="1" presId="urn:microsoft.com/office/officeart/2005/8/layout/hList6"/>
    <dgm:cxn modelId="{45165A9E-34F1-9C4E-97BF-4298BCEE0578}" srcId="{05861B09-2CD1-F74B-8922-7CB98642484B}" destId="{2FB0A1BA-D77D-E641-A27E-E965B5280C55}" srcOrd="0" destOrd="0" parTransId="{426B593D-5D40-BD4A-AF12-0C2B4CADF912}" sibTransId="{C53C54AA-CAF9-EC4D-B2D6-CE2D038FBDE8}"/>
    <dgm:cxn modelId="{A69994D9-C940-174D-A8E8-E67C66B723B4}" srcId="{778635C8-5002-B54D-9CF3-651EDF49164C}" destId="{D84E65DD-A494-284A-9715-B727B1B15F65}" srcOrd="1" destOrd="0" parTransId="{F7000923-05BE-9A49-A311-32A8AC137A9C}" sibTransId="{07D03153-B331-594C-B11F-1C00A0A33134}"/>
    <dgm:cxn modelId="{C09FF3D9-3A82-9A49-AED4-8E8B7BEEEB57}" type="presOf" srcId="{778635C8-5002-B54D-9CF3-651EDF49164C}" destId="{DD39C3EE-E053-544A-98F7-3ECBB2E66917}" srcOrd="0" destOrd="0" presId="urn:microsoft.com/office/officeart/2005/8/layout/hList6"/>
    <dgm:cxn modelId="{E69BAFE4-EF90-BC4A-A603-2FF451BDB0B1}" srcId="{05861B09-2CD1-F74B-8922-7CB98642484B}" destId="{5AEECE23-DAF2-8A48-8840-FFC52FF02A06}" srcOrd="1" destOrd="0" parTransId="{F957D76B-9CCC-C342-960D-6601CB2F9D97}" sibTransId="{55F3B7D2-92FC-E74F-914D-F7835BD98E7F}"/>
    <dgm:cxn modelId="{5DA3CCEE-4E52-5742-B777-87AECE4BCADC}" type="presOf" srcId="{94AC9957-A9F3-B941-993B-7EE9F6C5F3BA}" destId="{6D003D5D-17A9-AD42-803E-A3680F78B3DB}" srcOrd="0" destOrd="0" presId="urn:microsoft.com/office/officeart/2005/8/layout/hList6"/>
    <dgm:cxn modelId="{B176D888-AA6C-C643-B96E-1A7208AB122D}" type="presParOf" srcId="{6D003D5D-17A9-AD42-803E-A3680F78B3DB}" destId="{95EA17E3-64D9-0746-8692-50A23A427AF6}" srcOrd="0" destOrd="0" presId="urn:microsoft.com/office/officeart/2005/8/layout/hList6"/>
    <dgm:cxn modelId="{110F6B70-9498-EA41-BE06-7562C2340A30}" type="presParOf" srcId="{6D003D5D-17A9-AD42-803E-A3680F78B3DB}" destId="{D3F8DCBB-3FA6-8F48-9E9F-8E964D948147}" srcOrd="1" destOrd="0" presId="urn:microsoft.com/office/officeart/2005/8/layout/hList6"/>
    <dgm:cxn modelId="{042B1764-FF69-C04E-842A-A0471531A45C}" type="presParOf" srcId="{6D003D5D-17A9-AD42-803E-A3680F78B3DB}" destId="{7D09C471-1E29-0843-A2FD-475C9B44AA7C}" srcOrd="2" destOrd="0" presId="urn:microsoft.com/office/officeart/2005/8/layout/hList6"/>
    <dgm:cxn modelId="{D4D86228-93B0-4242-8084-11BF1A5F4C4B}" type="presParOf" srcId="{6D003D5D-17A9-AD42-803E-A3680F78B3DB}" destId="{D78ECE7A-DCEF-A844-BE0E-000F964D343F}" srcOrd="3" destOrd="0" presId="urn:microsoft.com/office/officeart/2005/8/layout/hList6"/>
    <dgm:cxn modelId="{C7D41CAF-E2DB-F846-83C7-88E9045EFC99}" type="presParOf" srcId="{6D003D5D-17A9-AD42-803E-A3680F78B3DB}" destId="{65D90740-ACBB-F845-930A-0A528B33F5F5}" srcOrd="4" destOrd="0" presId="urn:microsoft.com/office/officeart/2005/8/layout/hList6"/>
    <dgm:cxn modelId="{C3699C64-0C34-9E46-ABBD-77C9BFCF6382}" type="presParOf" srcId="{6D003D5D-17A9-AD42-803E-A3680F78B3DB}" destId="{7D91DC3F-EB1C-DB4F-9B71-B74F7AA01056}" srcOrd="5" destOrd="0" presId="urn:microsoft.com/office/officeart/2005/8/layout/hList6"/>
    <dgm:cxn modelId="{0EB6610E-36B7-4945-A1F7-5D024A732A9E}" type="presParOf" srcId="{6D003D5D-17A9-AD42-803E-A3680F78B3DB}" destId="{DD39C3EE-E053-544A-98F7-3ECBB2E66917}"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B9488-165E-AF46-AD09-198A95CA42D5}">
      <dsp:nvSpPr>
        <dsp:cNvPr id="0" name=""/>
        <dsp:cNvSpPr/>
      </dsp:nvSpPr>
      <dsp:spPr>
        <a:xfrm rot="16200000">
          <a:off x="654" y="340872"/>
          <a:ext cx="4109330" cy="4109330"/>
        </a:xfrm>
        <a:prstGeom prst="downArrow">
          <a:avLst>
            <a:gd name="adj1" fmla="val 50000"/>
            <a:gd name="adj2" fmla="val 35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The use of double DES results in a mapping that is not equivalent to a single DES encryption</a:t>
          </a:r>
        </a:p>
      </dsp:txBody>
      <dsp:txXfrm rot="5400000">
        <a:off x="654" y="1368204"/>
        <a:ext cx="3390197" cy="2054665"/>
      </dsp:txXfrm>
    </dsp:sp>
    <dsp:sp modelId="{53700B98-CB5D-6E42-991E-36901AA3DD8A}">
      <dsp:nvSpPr>
        <dsp:cNvPr id="0" name=""/>
        <dsp:cNvSpPr/>
      </dsp:nvSpPr>
      <dsp:spPr>
        <a:xfrm rot="5400000">
          <a:off x="4348215" y="340872"/>
          <a:ext cx="4109330" cy="4109330"/>
        </a:xfrm>
        <a:prstGeom prst="downArrow">
          <a:avLst>
            <a:gd name="adj1" fmla="val 50000"/>
            <a:gd name="adj2" fmla="val 35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The meet-in-the-middle attack algorithm will attack this scheme and does not depend on any particular property of DES but will work against any block encryption cipher</a:t>
          </a:r>
        </a:p>
      </dsp:txBody>
      <dsp:txXfrm rot="-5400000">
        <a:off x="5067348" y="1368205"/>
        <a:ext cx="3390197" cy="2054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C4D4F-71A5-CF46-84AE-1A1B3AAB815F}">
      <dsp:nvSpPr>
        <dsp:cNvPr id="0" name=""/>
        <dsp:cNvSpPr/>
      </dsp:nvSpPr>
      <dsp:spPr>
        <a:xfrm rot="5400000">
          <a:off x="3881726" y="-1459704"/>
          <a:ext cx="941635" cy="4096512"/>
        </a:xfrm>
        <a:prstGeom prst="round2Same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i="1" kern="1200" dirty="0">
              <a:ea typeface="+mn-ea"/>
              <a:cs typeface="+mn-cs"/>
            </a:rPr>
            <a:t>C</a:t>
          </a:r>
          <a:r>
            <a:rPr lang="en-US" sz="1800" kern="1200" dirty="0">
              <a:ea typeface="+mn-ea"/>
              <a:cs typeface="+mn-cs"/>
            </a:rPr>
            <a:t> = E( </a:t>
          </a:r>
          <a:r>
            <a:rPr lang="en-US" sz="1800" i="1" kern="1200" dirty="0">
              <a:ea typeface="+mn-ea"/>
              <a:cs typeface="+mn-cs"/>
            </a:rPr>
            <a:t>K</a:t>
          </a:r>
          <a:r>
            <a:rPr lang="en-US" sz="1800" i="1" kern="1200" baseline="-25000" dirty="0">
              <a:ea typeface="+mn-ea"/>
              <a:cs typeface="+mn-cs"/>
            </a:rPr>
            <a:t>3</a:t>
          </a:r>
          <a:r>
            <a:rPr lang="en-US" sz="1800" kern="1200" dirty="0">
              <a:ea typeface="+mn-ea"/>
              <a:cs typeface="+mn-cs"/>
            </a:rPr>
            <a:t>, D( </a:t>
          </a:r>
          <a:r>
            <a:rPr lang="en-US" sz="1800" i="1" kern="1200" dirty="0">
              <a:ea typeface="+mn-ea"/>
              <a:cs typeface="+mn-cs"/>
            </a:rPr>
            <a:t>K</a:t>
          </a:r>
          <a:r>
            <a:rPr lang="en-US" sz="1800" i="1" kern="1200" baseline="-25000" dirty="0">
              <a:ea typeface="+mn-ea"/>
              <a:cs typeface="+mn-cs"/>
            </a:rPr>
            <a:t>2</a:t>
          </a:r>
          <a:r>
            <a:rPr lang="en-US" sz="1800" kern="1200" dirty="0">
              <a:ea typeface="+mn-ea"/>
              <a:cs typeface="+mn-cs"/>
            </a:rPr>
            <a:t>, E( </a:t>
          </a:r>
          <a:r>
            <a:rPr lang="en-US" sz="1800" i="1" kern="1200" dirty="0">
              <a:ea typeface="+mn-ea"/>
              <a:cs typeface="+mn-cs"/>
            </a:rPr>
            <a:t>K</a:t>
          </a:r>
          <a:r>
            <a:rPr lang="en-US" sz="1800" i="1" kern="1200" baseline="-25000" dirty="0">
              <a:ea typeface="+mn-ea"/>
              <a:cs typeface="+mn-cs"/>
            </a:rPr>
            <a:t>1</a:t>
          </a:r>
          <a:r>
            <a:rPr lang="en-US" sz="1800" i="1" kern="1200" dirty="0">
              <a:ea typeface="+mn-ea"/>
              <a:cs typeface="+mn-cs"/>
            </a:rPr>
            <a:t>,  P</a:t>
          </a:r>
          <a:r>
            <a:rPr lang="en-US" sz="1800" kern="1200" dirty="0">
              <a:ea typeface="+mn-ea"/>
              <a:cs typeface="+mn-cs"/>
            </a:rPr>
            <a:t>)))</a:t>
          </a:r>
        </a:p>
      </dsp:txBody>
      <dsp:txXfrm rot="-5400000">
        <a:off x="2304288" y="163701"/>
        <a:ext cx="4050545" cy="849701"/>
      </dsp:txXfrm>
    </dsp:sp>
    <dsp:sp modelId="{555409E5-3EC4-B74F-9976-846F69623AD6}">
      <dsp:nvSpPr>
        <dsp:cNvPr id="0" name=""/>
        <dsp:cNvSpPr/>
      </dsp:nvSpPr>
      <dsp:spPr>
        <a:xfrm>
          <a:off x="0" y="29"/>
          <a:ext cx="2304288" cy="1177044"/>
        </a:xfrm>
        <a:prstGeom prst="round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ea typeface="+mn-ea"/>
              <a:cs typeface="+mn-cs"/>
            </a:rPr>
            <a:t>Three-key 3DES has an effective key length of 168 bits and is defined as:</a:t>
          </a:r>
          <a:endParaRPr lang="en-US" sz="1800" kern="1200" dirty="0">
            <a:effectLst>
              <a:outerShdw blurRad="38100" dist="38100" dir="2700000" algn="tl">
                <a:srgbClr val="000000">
                  <a:alpha val="43137"/>
                </a:srgbClr>
              </a:outerShdw>
            </a:effectLst>
          </a:endParaRPr>
        </a:p>
      </dsp:txBody>
      <dsp:txXfrm>
        <a:off x="57459" y="57488"/>
        <a:ext cx="2189370" cy="1062126"/>
      </dsp:txXfrm>
    </dsp:sp>
    <dsp:sp modelId="{3454F1FB-1E63-E44A-A2B5-AFACABCAA9C9}">
      <dsp:nvSpPr>
        <dsp:cNvPr id="0" name=""/>
        <dsp:cNvSpPr/>
      </dsp:nvSpPr>
      <dsp:spPr>
        <a:xfrm rot="5400000">
          <a:off x="3881726" y="-223807"/>
          <a:ext cx="941635" cy="4096512"/>
        </a:xfrm>
        <a:prstGeom prst="round2Same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ea typeface="+mn-ea"/>
              <a:cs typeface="+mn-cs"/>
            </a:rPr>
            <a:t>K</a:t>
          </a:r>
          <a:r>
            <a:rPr lang="en-US" sz="1800" i="1" kern="1200" baseline="-25000" dirty="0">
              <a:ea typeface="+mn-ea"/>
              <a:cs typeface="+mn-cs"/>
            </a:rPr>
            <a:t>3</a:t>
          </a:r>
          <a:r>
            <a:rPr lang="en-US" sz="1800" kern="1200" dirty="0">
              <a:ea typeface="+mn-ea"/>
              <a:cs typeface="+mn-cs"/>
            </a:rPr>
            <a:t> = K</a:t>
          </a:r>
          <a:r>
            <a:rPr lang="en-US" sz="1800" i="1" kern="1200" baseline="-25000" dirty="0">
              <a:ea typeface="+mn-ea"/>
              <a:cs typeface="+mn-cs"/>
            </a:rPr>
            <a:t>2</a:t>
          </a:r>
          <a:r>
            <a:rPr lang="en-US" sz="1800" kern="1200" dirty="0">
              <a:ea typeface="+mn-ea"/>
              <a:cs typeface="+mn-cs"/>
            </a:rPr>
            <a:t> or K</a:t>
          </a:r>
          <a:r>
            <a:rPr lang="en-US" sz="1800" i="1" kern="1200" baseline="-25000" dirty="0">
              <a:ea typeface="+mn-ea"/>
              <a:cs typeface="+mn-cs"/>
            </a:rPr>
            <a:t>1</a:t>
          </a:r>
          <a:r>
            <a:rPr lang="en-US" sz="1800" kern="1200" dirty="0">
              <a:ea typeface="+mn-ea"/>
              <a:cs typeface="+mn-cs"/>
            </a:rPr>
            <a:t> = K</a:t>
          </a:r>
          <a:r>
            <a:rPr lang="en-US" sz="1800" i="1" kern="1200" baseline="-25000" dirty="0">
              <a:ea typeface="+mn-ea"/>
              <a:cs typeface="+mn-cs"/>
            </a:rPr>
            <a:t>2</a:t>
          </a:r>
        </a:p>
      </dsp:txBody>
      <dsp:txXfrm rot="-5400000">
        <a:off x="2304288" y="1399598"/>
        <a:ext cx="4050545" cy="849701"/>
      </dsp:txXfrm>
    </dsp:sp>
    <dsp:sp modelId="{89932878-5AE7-6E41-B546-D00826EE62FB}">
      <dsp:nvSpPr>
        <dsp:cNvPr id="0" name=""/>
        <dsp:cNvSpPr/>
      </dsp:nvSpPr>
      <dsp:spPr>
        <a:xfrm>
          <a:off x="0" y="1235926"/>
          <a:ext cx="2304288" cy="1177044"/>
        </a:xfrm>
        <a:prstGeom prst="round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ea typeface="+mn-ea"/>
              <a:cs typeface="+mn-cs"/>
            </a:rPr>
            <a:t>Backward compatibility with DES is provided by putting:</a:t>
          </a:r>
        </a:p>
      </dsp:txBody>
      <dsp:txXfrm>
        <a:off x="57459" y="1293385"/>
        <a:ext cx="2189370" cy="1062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40ED0-2604-B044-A020-DF33CC6F82A1}">
      <dsp:nvSpPr>
        <dsp:cNvPr id="0" name=""/>
        <dsp:cNvSpPr/>
      </dsp:nvSpPr>
      <dsp:spPr>
        <a:xfrm>
          <a:off x="1607120" y="560"/>
          <a:ext cx="2043559" cy="102177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outerShdw blurRad="38100" dist="38100" dir="2700000" algn="tl">
                  <a:srgbClr val="000000">
                    <a:alpha val="43137"/>
                  </a:srgbClr>
                </a:outerShdw>
              </a:effectLst>
            </a:rPr>
            <a:t>There are three modes that make it possible to convert a block cipher into a stream cipher:</a:t>
          </a:r>
        </a:p>
      </dsp:txBody>
      <dsp:txXfrm>
        <a:off x="1637047" y="30487"/>
        <a:ext cx="1983705" cy="961925"/>
      </dsp:txXfrm>
    </dsp:sp>
    <dsp:sp modelId="{49DAA590-1612-E647-8ED8-B7F56BBB34EC}">
      <dsp:nvSpPr>
        <dsp:cNvPr id="0" name=""/>
        <dsp:cNvSpPr/>
      </dsp:nvSpPr>
      <dsp:spPr>
        <a:xfrm>
          <a:off x="1811476" y="1022340"/>
          <a:ext cx="204355" cy="766334"/>
        </a:xfrm>
        <a:custGeom>
          <a:avLst/>
          <a:gdLst/>
          <a:ahLst/>
          <a:cxnLst/>
          <a:rect l="0" t="0" r="0" b="0"/>
          <a:pathLst>
            <a:path>
              <a:moveTo>
                <a:pt x="0" y="0"/>
              </a:moveTo>
              <a:lnTo>
                <a:pt x="0" y="766334"/>
              </a:lnTo>
              <a:lnTo>
                <a:pt x="204355" y="766334"/>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C1BE3AAD-2BE3-1547-9164-66C5DFF33B78}">
      <dsp:nvSpPr>
        <dsp:cNvPr id="0" name=""/>
        <dsp:cNvSpPr/>
      </dsp:nvSpPr>
      <dsp:spPr>
        <a:xfrm>
          <a:off x="2015832" y="1277785"/>
          <a:ext cx="1634847" cy="102177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Cipher feedback (CFB) mode</a:t>
          </a:r>
          <a:endParaRPr lang="en-US" sz="2100" kern="1200" dirty="0"/>
        </a:p>
      </dsp:txBody>
      <dsp:txXfrm>
        <a:off x="2045759" y="1307712"/>
        <a:ext cx="1574993" cy="961925"/>
      </dsp:txXfrm>
    </dsp:sp>
    <dsp:sp modelId="{6F6CB8C7-B4B5-7D47-A868-DAA68895D727}">
      <dsp:nvSpPr>
        <dsp:cNvPr id="0" name=""/>
        <dsp:cNvSpPr/>
      </dsp:nvSpPr>
      <dsp:spPr>
        <a:xfrm>
          <a:off x="1811476" y="1022340"/>
          <a:ext cx="204355" cy="2043559"/>
        </a:xfrm>
        <a:custGeom>
          <a:avLst/>
          <a:gdLst/>
          <a:ahLst/>
          <a:cxnLst/>
          <a:rect l="0" t="0" r="0" b="0"/>
          <a:pathLst>
            <a:path>
              <a:moveTo>
                <a:pt x="0" y="0"/>
              </a:moveTo>
              <a:lnTo>
                <a:pt x="0" y="2043559"/>
              </a:lnTo>
              <a:lnTo>
                <a:pt x="204355" y="2043559"/>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C5A15383-9A9A-E74E-B74C-4985D51F9BC1}">
      <dsp:nvSpPr>
        <dsp:cNvPr id="0" name=""/>
        <dsp:cNvSpPr/>
      </dsp:nvSpPr>
      <dsp:spPr>
        <a:xfrm>
          <a:off x="2015832" y="2555009"/>
          <a:ext cx="1634847" cy="102177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Output feedback (OFB) mode</a:t>
          </a:r>
          <a:endParaRPr lang="en-US" sz="2100" kern="1200" dirty="0"/>
        </a:p>
      </dsp:txBody>
      <dsp:txXfrm>
        <a:off x="2045759" y="2584936"/>
        <a:ext cx="1574993" cy="961925"/>
      </dsp:txXfrm>
    </dsp:sp>
    <dsp:sp modelId="{FA3825C2-9D45-054A-AC04-3945249603C4}">
      <dsp:nvSpPr>
        <dsp:cNvPr id="0" name=""/>
        <dsp:cNvSpPr/>
      </dsp:nvSpPr>
      <dsp:spPr>
        <a:xfrm>
          <a:off x="1811476" y="1022340"/>
          <a:ext cx="204355" cy="3320783"/>
        </a:xfrm>
        <a:custGeom>
          <a:avLst/>
          <a:gdLst/>
          <a:ahLst/>
          <a:cxnLst/>
          <a:rect l="0" t="0" r="0" b="0"/>
          <a:pathLst>
            <a:path>
              <a:moveTo>
                <a:pt x="0" y="0"/>
              </a:moveTo>
              <a:lnTo>
                <a:pt x="0" y="3320783"/>
              </a:lnTo>
              <a:lnTo>
                <a:pt x="204355" y="3320783"/>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CDA1758-61EC-A349-A07F-7AF5A8B669EC}">
      <dsp:nvSpPr>
        <dsp:cNvPr id="0" name=""/>
        <dsp:cNvSpPr/>
      </dsp:nvSpPr>
      <dsp:spPr>
        <a:xfrm>
          <a:off x="2015832" y="3832234"/>
          <a:ext cx="1634847" cy="102177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Counter (CTR) mode</a:t>
          </a:r>
          <a:endParaRPr lang="en-US" sz="2100" kern="1200" dirty="0"/>
        </a:p>
      </dsp:txBody>
      <dsp:txXfrm>
        <a:off x="2045759" y="3862161"/>
        <a:ext cx="1574993" cy="961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6C7A0-2BB9-604B-BE8A-1884C11DC43A}">
      <dsp:nvSpPr>
        <dsp:cNvPr id="0" name=""/>
        <dsp:cNvSpPr/>
      </dsp:nvSpPr>
      <dsp:spPr>
        <a:xfrm>
          <a:off x="1011733" y="1289"/>
          <a:ext cx="1800820" cy="1800820"/>
        </a:xfrm>
        <a:prstGeom prst="ellipse">
          <a:avLst/>
        </a:prstGeom>
        <a:solidFill>
          <a:schemeClr val="bg1"/>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a typeface="+mn-ea"/>
            </a:rPr>
            <a:t>A </a:t>
          </a:r>
        </a:p>
        <a:p>
          <a:pPr marL="0" lvl="0" indent="0" algn="ctr" defTabSz="800100">
            <a:lnSpc>
              <a:spcPct val="90000"/>
            </a:lnSpc>
            <a:spcBef>
              <a:spcPct val="0"/>
            </a:spcBef>
            <a:spcAft>
              <a:spcPct val="35000"/>
            </a:spcAft>
            <a:buNone/>
          </a:pPr>
          <a:r>
            <a:rPr lang="en-US" sz="1800" b="1" i="0" kern="1200" dirty="0">
              <a:ea typeface="+mn-ea"/>
            </a:rPr>
            <a:t>plaintext </a:t>
          </a:r>
        </a:p>
        <a:p>
          <a:pPr marL="0" lvl="0" indent="0" algn="ctr" defTabSz="800100">
            <a:lnSpc>
              <a:spcPct val="90000"/>
            </a:lnSpc>
            <a:spcBef>
              <a:spcPct val="0"/>
            </a:spcBef>
            <a:spcAft>
              <a:spcPct val="35000"/>
            </a:spcAft>
            <a:buNone/>
          </a:pPr>
          <a:r>
            <a:rPr lang="en-US" sz="1800" b="1" i="0" kern="1200" dirty="0">
              <a:ea typeface="+mn-ea"/>
            </a:rPr>
            <a:t>P</a:t>
          </a:r>
          <a:endParaRPr lang="en-US" sz="1800" b="1" i="0" kern="1200" dirty="0"/>
        </a:p>
      </dsp:txBody>
      <dsp:txXfrm>
        <a:off x="1275457" y="265013"/>
        <a:ext cx="1273372" cy="1273372"/>
      </dsp:txXfrm>
    </dsp:sp>
    <dsp:sp modelId="{092D7A93-89F8-CC4D-A39E-0F1057655758}">
      <dsp:nvSpPr>
        <dsp:cNvPr id="0" name=""/>
        <dsp:cNvSpPr/>
      </dsp:nvSpPr>
      <dsp:spPr>
        <a:xfrm>
          <a:off x="2514600" y="0"/>
          <a:ext cx="1800820" cy="1800820"/>
        </a:xfrm>
        <a:prstGeom prst="ellipse">
          <a:avLst/>
        </a:prstGeom>
        <a:blipFill rotWithShape="1">
          <a:blip xmlns:r="http://schemas.openxmlformats.org/officeDocument/2006/relationships" r:embed="rId1">
            <a:duotone>
              <a:schemeClr val="accent1">
                <a:alpha val="50000"/>
                <a:hueOff val="0"/>
                <a:satOff val="0"/>
                <a:lumOff val="0"/>
                <a:alphaOff val="0"/>
                <a:shade val="70000"/>
                <a:satMod val="120000"/>
              </a:schemeClr>
              <a:schemeClr val="accent1">
                <a:alpha val="50000"/>
                <a:hueOff val="0"/>
                <a:satOff val="0"/>
                <a:lumOff val="0"/>
                <a:alphaOff val="0"/>
                <a:tint val="70000"/>
                <a:satMod val="135000"/>
              </a:schemeClr>
            </a:duotone>
          </a:blip>
          <a:tile tx="0" ty="0" sx="40000" sy="40000" flip="none" algn="tl"/>
        </a:blip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a typeface="+mn-ea"/>
            </a:rPr>
            <a:t>A symmetric key </a:t>
          </a:r>
        </a:p>
        <a:p>
          <a:pPr marL="0" lvl="0" indent="0" algn="ctr" defTabSz="800100">
            <a:lnSpc>
              <a:spcPct val="90000"/>
            </a:lnSpc>
            <a:spcBef>
              <a:spcPct val="0"/>
            </a:spcBef>
            <a:spcAft>
              <a:spcPct val="35000"/>
            </a:spcAft>
            <a:buNone/>
          </a:pPr>
          <a:r>
            <a:rPr lang="en-US" sz="1800" b="1" i="0" kern="1200" dirty="0">
              <a:ea typeface="+mn-ea"/>
            </a:rPr>
            <a:t>K</a:t>
          </a:r>
        </a:p>
      </dsp:txBody>
      <dsp:txXfrm>
        <a:off x="2778324" y="263724"/>
        <a:ext cx="1273372" cy="1273372"/>
      </dsp:txXfrm>
    </dsp:sp>
    <dsp:sp modelId="{1387E1CC-22E4-7841-A5C3-409515B2A207}">
      <dsp:nvSpPr>
        <dsp:cNvPr id="0" name=""/>
        <dsp:cNvSpPr/>
      </dsp:nvSpPr>
      <dsp:spPr>
        <a:xfrm>
          <a:off x="4038599" y="0"/>
          <a:ext cx="1800820" cy="1800820"/>
        </a:xfrm>
        <a:prstGeom prst="ellipse">
          <a:avLst/>
        </a:prstGeom>
        <a:solidFill>
          <a:schemeClr val="bg1"/>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a typeface="+mn-ea"/>
            </a:rPr>
            <a:t>A </a:t>
          </a:r>
        </a:p>
        <a:p>
          <a:pPr marL="0" lvl="0" indent="0" algn="ctr" defTabSz="800100">
            <a:lnSpc>
              <a:spcPct val="90000"/>
            </a:lnSpc>
            <a:spcBef>
              <a:spcPct val="0"/>
            </a:spcBef>
            <a:spcAft>
              <a:spcPct val="35000"/>
            </a:spcAft>
            <a:buNone/>
          </a:pPr>
          <a:r>
            <a:rPr lang="en-US" sz="1800" b="1" i="0" kern="1200" dirty="0">
              <a:ea typeface="+mn-ea"/>
            </a:rPr>
            <a:t>tweak </a:t>
          </a:r>
        </a:p>
        <a:p>
          <a:pPr marL="0" lvl="0" indent="0" algn="ctr" defTabSz="800100">
            <a:lnSpc>
              <a:spcPct val="90000"/>
            </a:lnSpc>
            <a:spcBef>
              <a:spcPct val="0"/>
            </a:spcBef>
            <a:spcAft>
              <a:spcPct val="35000"/>
            </a:spcAft>
            <a:buNone/>
          </a:pPr>
          <a:r>
            <a:rPr lang="en-US" sz="1800" b="1" i="0" kern="1200" dirty="0">
              <a:ea typeface="+mn-ea"/>
            </a:rPr>
            <a:t>T</a:t>
          </a:r>
        </a:p>
      </dsp:txBody>
      <dsp:txXfrm>
        <a:off x="4302323" y="263724"/>
        <a:ext cx="1273372" cy="12733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17E3-64D9-0746-8692-50A23A427AF6}">
      <dsp:nvSpPr>
        <dsp:cNvPr id="0" name=""/>
        <dsp:cNvSpPr/>
      </dsp:nvSpPr>
      <dsp:spPr>
        <a:xfrm rot="16200000">
          <a:off x="-1650593" y="1652418"/>
          <a:ext cx="5095875" cy="1791038"/>
        </a:xfrm>
        <a:prstGeom prst="flowChartManualOperation">
          <a:avLst/>
        </a:prstGeom>
        <a:solidFill>
          <a:schemeClr val="accent4">
            <a:lumMod val="75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8" bIns="0" numCol="1" spcCol="1270" anchor="ctr" anchorCtr="0">
          <a:noAutofit/>
        </a:bodyPr>
        <a:lstStyle/>
        <a:p>
          <a:pPr marL="0" lvl="0" indent="0" algn="ctr" defTabSz="577850" rtl="0">
            <a:lnSpc>
              <a:spcPct val="90000"/>
            </a:lnSpc>
            <a:spcBef>
              <a:spcPct val="0"/>
            </a:spcBef>
            <a:spcAft>
              <a:spcPct val="35000"/>
            </a:spcAft>
            <a:buNone/>
          </a:pPr>
          <a:r>
            <a:rPr lang="en-US" sz="1300" kern="1200" dirty="0"/>
            <a:t>FPE facilitates the retrofitting of encryption technology to legacy applications, where a conventional encryption mode might not be feasible because it would disrupt data fields/pathways</a:t>
          </a:r>
        </a:p>
      </dsp:txBody>
      <dsp:txXfrm rot="5400000">
        <a:off x="1825" y="1019175"/>
        <a:ext cx="1791038" cy="3057525"/>
      </dsp:txXfrm>
    </dsp:sp>
    <dsp:sp modelId="{7D09C471-1E29-0843-A2FD-475C9B44AA7C}">
      <dsp:nvSpPr>
        <dsp:cNvPr id="0" name=""/>
        <dsp:cNvSpPr/>
      </dsp:nvSpPr>
      <dsp:spPr>
        <a:xfrm rot="16200000">
          <a:off x="274772" y="1652418"/>
          <a:ext cx="5095875" cy="1791038"/>
        </a:xfrm>
        <a:prstGeom prst="flowChartManualOperation">
          <a:avLst/>
        </a:prstGeom>
        <a:solidFill>
          <a:schemeClr val="accent2">
            <a:lumMod val="5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8" bIns="0" numCol="1" spcCol="1270" anchor="ctr" anchorCtr="0">
          <a:noAutofit/>
        </a:bodyPr>
        <a:lstStyle/>
        <a:p>
          <a:pPr marL="0" lvl="0" indent="0" algn="ctr" defTabSz="577850" rtl="0">
            <a:lnSpc>
              <a:spcPct val="90000"/>
            </a:lnSpc>
            <a:spcBef>
              <a:spcPct val="0"/>
            </a:spcBef>
            <a:spcAft>
              <a:spcPct val="35000"/>
            </a:spcAft>
            <a:buNone/>
          </a:pPr>
          <a:r>
            <a:rPr lang="en-US" sz="1300" kern="1200" dirty="0"/>
            <a:t>FPE has emerged as a useful cryptographic tool, whose applications include financial-information security, data sanitization, and transparent encryption of fields in legacy databases</a:t>
          </a:r>
        </a:p>
      </dsp:txBody>
      <dsp:txXfrm rot="5400000">
        <a:off x="1927190" y="1019175"/>
        <a:ext cx="1791038" cy="3057525"/>
      </dsp:txXfrm>
    </dsp:sp>
    <dsp:sp modelId="{65D90740-ACBB-F845-930A-0A528B33F5F5}">
      <dsp:nvSpPr>
        <dsp:cNvPr id="0" name=""/>
        <dsp:cNvSpPr/>
      </dsp:nvSpPr>
      <dsp:spPr>
        <a:xfrm rot="16200000">
          <a:off x="2200139" y="1652418"/>
          <a:ext cx="5095875" cy="1791038"/>
        </a:xfrm>
        <a:prstGeom prst="flowChartManualOperation">
          <a:avLst/>
        </a:prstGeom>
        <a:solidFill>
          <a:schemeClr val="accent3">
            <a:lumMod val="75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8" bIns="0" numCol="1" spcCol="1270" anchor="t" anchorCtr="0">
          <a:noAutofit/>
        </a:bodyPr>
        <a:lstStyle/>
        <a:p>
          <a:pPr marL="0" lvl="0" indent="0" algn="l" defTabSz="577850" rtl="0">
            <a:lnSpc>
              <a:spcPct val="90000"/>
            </a:lnSpc>
            <a:spcBef>
              <a:spcPct val="0"/>
            </a:spcBef>
            <a:spcAft>
              <a:spcPct val="35000"/>
            </a:spcAft>
            <a:buNone/>
          </a:pPr>
          <a:r>
            <a:rPr lang="en-US" sz="1300" kern="1200" dirty="0"/>
            <a:t>The principal benefit of FPE is that it enables protection of particular data elements, while still enabling workflows that were in place before FPE was in use</a:t>
          </a:r>
        </a:p>
        <a:p>
          <a:pPr marL="57150" lvl="1" indent="-57150" algn="l" defTabSz="444500" rtl="0">
            <a:lnSpc>
              <a:spcPct val="90000"/>
            </a:lnSpc>
            <a:spcBef>
              <a:spcPct val="0"/>
            </a:spcBef>
            <a:spcAft>
              <a:spcPct val="15000"/>
            </a:spcAft>
            <a:buChar char="•"/>
          </a:pPr>
          <a:r>
            <a:rPr lang="en-US" sz="1000" kern="1200" dirty="0"/>
            <a:t>No database schema changes and minimal application changes are required</a:t>
          </a:r>
        </a:p>
        <a:p>
          <a:pPr marL="57150" lvl="1" indent="-57150" algn="l" defTabSz="444500" rtl="0">
            <a:lnSpc>
              <a:spcPct val="90000"/>
            </a:lnSpc>
            <a:spcBef>
              <a:spcPct val="0"/>
            </a:spcBef>
            <a:spcAft>
              <a:spcPct val="15000"/>
            </a:spcAft>
            <a:buChar char="•"/>
          </a:pPr>
          <a:r>
            <a:rPr lang="en-US" sz="1000" kern="1200" dirty="0"/>
            <a:t>Only applications that need to see the plaintext of a data element need to be modified and generally these modifications will be minimal</a:t>
          </a:r>
        </a:p>
      </dsp:txBody>
      <dsp:txXfrm rot="5400000">
        <a:off x="3852557" y="1019175"/>
        <a:ext cx="1791038" cy="3057525"/>
      </dsp:txXfrm>
    </dsp:sp>
    <dsp:sp modelId="{DD39C3EE-E053-544A-98F7-3ECBB2E66917}">
      <dsp:nvSpPr>
        <dsp:cNvPr id="0" name=""/>
        <dsp:cNvSpPr/>
      </dsp:nvSpPr>
      <dsp:spPr>
        <a:xfrm rot="16200000">
          <a:off x="4125505" y="1652418"/>
          <a:ext cx="5095875" cy="1791038"/>
        </a:xfrm>
        <a:prstGeom prst="flowChartManualOperation">
          <a:avLst/>
        </a:prstGeom>
        <a:solidFill>
          <a:schemeClr val="accent5">
            <a:lumMod val="5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8" bIns="0" numCol="1" spcCol="1270" anchor="t" anchorCtr="0">
          <a:noAutofit/>
        </a:bodyPr>
        <a:lstStyle/>
        <a:p>
          <a:pPr marL="0" lvl="0" indent="0" algn="l" defTabSz="577850" rtl="0">
            <a:lnSpc>
              <a:spcPct val="90000"/>
            </a:lnSpc>
            <a:spcBef>
              <a:spcPct val="0"/>
            </a:spcBef>
            <a:spcAft>
              <a:spcPct val="35000"/>
            </a:spcAft>
            <a:buNone/>
          </a:pPr>
          <a:r>
            <a:rPr lang="en-US" sz="1300" kern="1200" dirty="0"/>
            <a:t>Some examples of legacy applications where FPE is desirable are:</a:t>
          </a:r>
        </a:p>
        <a:p>
          <a:pPr marL="57150" lvl="1" indent="-57150" algn="l" defTabSz="444500" rtl="0">
            <a:lnSpc>
              <a:spcPct val="90000"/>
            </a:lnSpc>
            <a:spcBef>
              <a:spcPct val="0"/>
            </a:spcBef>
            <a:spcAft>
              <a:spcPct val="15000"/>
            </a:spcAft>
            <a:buChar char="•"/>
          </a:pPr>
          <a:r>
            <a:rPr lang="en-US" sz="1000" kern="1200" dirty="0"/>
            <a:t>COBOL data-processing applications</a:t>
          </a:r>
        </a:p>
        <a:p>
          <a:pPr marL="57150" lvl="1" indent="-57150" algn="l" defTabSz="444500" rtl="0">
            <a:lnSpc>
              <a:spcPct val="90000"/>
            </a:lnSpc>
            <a:spcBef>
              <a:spcPct val="0"/>
            </a:spcBef>
            <a:spcAft>
              <a:spcPct val="15000"/>
            </a:spcAft>
            <a:buChar char="•"/>
          </a:pPr>
          <a:r>
            <a:rPr lang="en-US" sz="1000" kern="1200" dirty="0"/>
            <a:t>Database applications</a:t>
          </a:r>
        </a:p>
        <a:p>
          <a:pPr marL="57150" lvl="1" indent="-57150" algn="l" defTabSz="444500" rtl="0">
            <a:lnSpc>
              <a:spcPct val="90000"/>
            </a:lnSpc>
            <a:spcBef>
              <a:spcPct val="0"/>
            </a:spcBef>
            <a:spcAft>
              <a:spcPct val="15000"/>
            </a:spcAft>
            <a:buChar char="•"/>
          </a:pPr>
          <a:r>
            <a:rPr lang="en-US" sz="1000" kern="1200" dirty="0"/>
            <a:t>FPE-encrypted characters can be significantly compressed for efficient transmission </a:t>
          </a:r>
        </a:p>
      </dsp:txBody>
      <dsp:txXfrm rot="5400000">
        <a:off x="5777923" y="1019175"/>
        <a:ext cx="1791038" cy="3057525"/>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CC7A15-62B5-1148-96E2-BA2999B5E40A}" type="datetimeFigureOut">
              <a:rPr lang="en-US" smtClean="0"/>
              <a:t>11/6/19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431B32-3298-3B4C-A413-EF612BF99D0B}"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8076705-864B-4D45-B85F-06B6083622B7}"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52DAC19D-5794-124D-943B-99E3BD3527A0}" type="slidenum">
              <a:rPr lang="en-AU">
                <a:latin typeface="Arial" pitchFamily="-84" charset="0"/>
              </a:rPr>
              <a:pPr/>
              <a:t>1</a:t>
            </a:fld>
            <a:endParaRPr lang="en-AU">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a:latin typeface="Times New Roman" pitchFamily="-84" charset="0"/>
                <a:ea typeface="ＭＳ Ｐゴシック" pitchFamily="-84" charset="-128"/>
                <a:cs typeface="ＭＳ Ｐゴシック" pitchFamily="-84" charset="-128"/>
              </a:rPr>
              <a:t>Lecture slides prepared for “Cryptography and Network Security”, 8/e, by William Stallings</a:t>
            </a:r>
            <a:r>
              <a:rPr lang="en-US" dirty="0">
                <a:latin typeface="Arial" pitchFamily="-84" charset="0"/>
                <a:ea typeface="ＭＳ Ｐゴシック" pitchFamily="-84" charset="-128"/>
                <a:cs typeface="ＭＳ Ｐゴシック" pitchFamily="-84" charset="-128"/>
              </a:rPr>
              <a:t>, Chapter 7 – “</a:t>
            </a:r>
            <a:r>
              <a:rPr lang="en-AU" dirty="0">
                <a:latin typeface="Arial" pitchFamily="-84" charset="0"/>
                <a:ea typeface="ＭＳ Ｐゴシック" pitchFamily="-84" charset="-128"/>
                <a:cs typeface="ＭＳ Ｐゴシック" pitchFamily="-84" charset="-128"/>
              </a:rPr>
              <a:t>Block Cipher Operation</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Times New Roman"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9CD560C3-1BC1-9F41-B0DE-6AFA2BDA5545}" type="slidenum">
              <a:rPr lang="en-AU">
                <a:latin typeface="Arial" pitchFamily="-84" charset="0"/>
              </a:rPr>
              <a:pPr/>
              <a:t>10</a:t>
            </a:fld>
            <a:endParaRPr lang="en-AU">
              <a:latin typeface="Arial" pitchFamily="-84" charset="0"/>
            </a:endParaRPr>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The simplest mode is the </a:t>
            </a:r>
            <a:r>
              <a:rPr lang="en-US" b="1" dirty="0">
                <a:latin typeface="Arial" pitchFamily="-84" charset="0"/>
                <a:ea typeface="ＭＳ Ｐゴシック" pitchFamily="-84" charset="-128"/>
                <a:cs typeface="ＭＳ Ｐゴシック" pitchFamily="-84" charset="-128"/>
              </a:rPr>
              <a:t>electronic codebook  (ECB ) </a:t>
            </a:r>
            <a:r>
              <a:rPr lang="en-US" dirty="0">
                <a:latin typeface="Arial" pitchFamily="-84" charset="0"/>
                <a:ea typeface="ＭＳ Ｐゴシック" pitchFamily="-84" charset="-128"/>
                <a:cs typeface="ＭＳ Ｐゴシック" pitchFamily="-84" charset="-128"/>
              </a:rPr>
              <a:t>mode, in which plaintext</a:t>
            </a:r>
          </a:p>
          <a:p>
            <a:r>
              <a:rPr lang="en-US" dirty="0">
                <a:latin typeface="Arial" pitchFamily="-84" charset="0"/>
                <a:ea typeface="ＭＳ Ｐゴシック" pitchFamily="-84" charset="-128"/>
                <a:cs typeface="ＭＳ Ｐゴシック" pitchFamily="-84" charset="-128"/>
              </a:rPr>
              <a:t>is handled one block at a time and each block of plaintext is encrypted using the</a:t>
            </a:r>
          </a:p>
          <a:p>
            <a:r>
              <a:rPr lang="en-US" dirty="0">
                <a:latin typeface="Arial" pitchFamily="-84" charset="0"/>
                <a:ea typeface="ＭＳ Ｐゴシック" pitchFamily="-84" charset="-128"/>
                <a:cs typeface="ＭＳ Ｐゴシック" pitchFamily="-84" charset="-128"/>
              </a:rPr>
              <a:t>same key (Figure 7.3). The term </a:t>
            </a:r>
            <a:r>
              <a:rPr lang="en-US" i="1" dirty="0">
                <a:latin typeface="Arial" pitchFamily="-84" charset="0"/>
                <a:ea typeface="ＭＳ Ｐゴシック" pitchFamily="-84" charset="-128"/>
                <a:cs typeface="ＭＳ Ｐゴシック" pitchFamily="-84" charset="-128"/>
              </a:rPr>
              <a:t>codebook</a:t>
            </a:r>
            <a:r>
              <a:rPr lang="en-US" dirty="0">
                <a:latin typeface="Arial" pitchFamily="-84" charset="0"/>
                <a:ea typeface="ＭＳ Ｐゴシック" pitchFamily="-84" charset="-128"/>
                <a:cs typeface="ＭＳ Ｐゴシック" pitchFamily="-84" charset="-128"/>
              </a:rPr>
              <a:t>  is used because, for a given key, there is</a:t>
            </a:r>
          </a:p>
          <a:p>
            <a:r>
              <a:rPr lang="en-US" dirty="0">
                <a:latin typeface="Arial" pitchFamily="-84" charset="0"/>
                <a:ea typeface="ＭＳ Ｐゴシック" pitchFamily="-84" charset="-128"/>
                <a:cs typeface="ＭＳ Ｐゴシック" pitchFamily="-84" charset="-128"/>
              </a:rPr>
              <a:t>a unique ciphertext for every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 of plaintext. Therefore, we can imagine a</a:t>
            </a:r>
          </a:p>
          <a:p>
            <a:r>
              <a:rPr lang="en-US" dirty="0">
                <a:latin typeface="Arial" pitchFamily="-84" charset="0"/>
                <a:ea typeface="ＭＳ Ｐゴシック" pitchFamily="-84" charset="-128"/>
                <a:cs typeface="ＭＳ Ｐゴシック" pitchFamily="-84" charset="-128"/>
              </a:rPr>
              <a:t>gigantic codebook in which there is an entry for every possible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plaintext pattern</a:t>
            </a:r>
          </a:p>
          <a:p>
            <a:r>
              <a:rPr lang="en-US" dirty="0">
                <a:latin typeface="Arial" pitchFamily="-84" charset="0"/>
                <a:ea typeface="ＭＳ Ｐゴシック" pitchFamily="-84" charset="-128"/>
                <a:cs typeface="ＭＳ Ｐゴシック" pitchFamily="-84" charset="-128"/>
              </a:rPr>
              <a:t>showing its corresponding ciphertext.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For a message longer than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the procedure is simply to break the message</a:t>
            </a:r>
          </a:p>
          <a:p>
            <a:r>
              <a:rPr lang="en-US" dirty="0">
                <a:latin typeface="Arial" pitchFamily="-84" charset="0"/>
                <a:ea typeface="ＭＳ Ｐゴシック" pitchFamily="-84" charset="-128"/>
                <a:cs typeface="ＭＳ Ｐゴシック" pitchFamily="-84" charset="-128"/>
              </a:rPr>
              <a:t>into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blocks, padding the last block if necessary. Decryption is performed one</a:t>
            </a:r>
          </a:p>
          <a:p>
            <a:r>
              <a:rPr lang="en-US" dirty="0">
                <a:latin typeface="Arial" pitchFamily="-84" charset="0"/>
                <a:ea typeface="ＭＳ Ｐゴシック" pitchFamily="-84" charset="-128"/>
                <a:cs typeface="ＭＳ Ｐゴシック" pitchFamily="-84" charset="-128"/>
              </a:rPr>
              <a:t>block at a time, always using the same key. In Figure 7.3, the plaintext (padded as</a:t>
            </a:r>
          </a:p>
          <a:p>
            <a:r>
              <a:rPr lang="en-US" dirty="0">
                <a:latin typeface="Arial" pitchFamily="-84" charset="0"/>
                <a:ea typeface="ＭＳ Ｐゴシック" pitchFamily="-84" charset="-128"/>
                <a:cs typeface="ＭＳ Ｐゴシック" pitchFamily="-84" charset="-128"/>
              </a:rPr>
              <a:t>necessary) consists of a sequence of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blocks, </a:t>
            </a:r>
            <a:r>
              <a:rPr lang="en-US" i="1" dirty="0">
                <a:latin typeface="Arial" pitchFamily="-84" charset="0"/>
                <a:ea typeface="ＭＳ Ｐゴシック" pitchFamily="-84" charset="-128"/>
                <a:cs typeface="ＭＳ Ｐゴシック" pitchFamily="-84" charset="-128"/>
              </a:rPr>
              <a:t>P</a:t>
            </a:r>
            <a:r>
              <a:rPr lang="en-US" i="1" baseline="-25000" dirty="0">
                <a:latin typeface="Arial" pitchFamily="-84" charset="0"/>
                <a:ea typeface="ＭＳ Ｐゴシック" pitchFamily="-84" charset="-128"/>
                <a:cs typeface="ＭＳ Ｐゴシック" pitchFamily="-84" charset="-128"/>
              </a:rPr>
              <a:t>1</a:t>
            </a:r>
            <a:r>
              <a:rPr lang="en-US" i="1" dirty="0">
                <a:latin typeface="Arial" pitchFamily="-84" charset="0"/>
                <a:ea typeface="ＭＳ Ｐゴシック" pitchFamily="-84" charset="-128"/>
                <a:cs typeface="ＭＳ Ｐゴシック" pitchFamily="-84" charset="-128"/>
              </a:rPr>
              <a:t> , P</a:t>
            </a:r>
            <a:r>
              <a:rPr lang="en-US" i="1" baseline="-25000" dirty="0">
                <a:latin typeface="Arial" pitchFamily="-84" charset="0"/>
                <a:ea typeface="ＭＳ Ｐゴシック" pitchFamily="-84" charset="-128"/>
                <a:cs typeface="ＭＳ Ｐゴシック" pitchFamily="-84" charset="-128"/>
              </a:rPr>
              <a:t>2</a:t>
            </a:r>
            <a:r>
              <a:rPr lang="en-US" i="1" dirty="0">
                <a:latin typeface="Arial" pitchFamily="-84" charset="0"/>
                <a:ea typeface="ＭＳ Ｐゴシック" pitchFamily="-84" charset="-128"/>
                <a:cs typeface="ＭＳ Ｐゴシック" pitchFamily="-84" charset="-128"/>
              </a:rPr>
              <a:t> , . . . , P</a:t>
            </a:r>
            <a:r>
              <a:rPr lang="en-US" i="1" baseline="-25000" dirty="0">
                <a:latin typeface="Arial" pitchFamily="-84" charset="0"/>
                <a:ea typeface="ＭＳ Ｐゴシック" pitchFamily="-84" charset="-128"/>
                <a:cs typeface="ＭＳ Ｐゴシック" pitchFamily="-84" charset="-128"/>
              </a:rPr>
              <a:t>N</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the corresponding</a:t>
            </a:r>
          </a:p>
          <a:p>
            <a:r>
              <a:rPr lang="en-US" dirty="0">
                <a:latin typeface="Arial" pitchFamily="-84" charset="0"/>
                <a:ea typeface="ＭＳ Ｐゴシック" pitchFamily="-84" charset="-128"/>
                <a:cs typeface="ＭＳ Ｐゴシック" pitchFamily="-84" charset="-128"/>
              </a:rPr>
              <a:t>sequence of ciphertext blocks is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i="1" dirty="0">
                <a:latin typeface="Arial" pitchFamily="-84" charset="0"/>
                <a:ea typeface="ＭＳ Ｐゴシック" pitchFamily="-84" charset="-128"/>
                <a:cs typeface="ＭＳ Ｐゴシック" pitchFamily="-84" charset="-128"/>
              </a:rPr>
              <a:t> , C</a:t>
            </a:r>
            <a:r>
              <a:rPr lang="en-US" i="1" baseline="-25000" dirty="0">
                <a:latin typeface="Arial" pitchFamily="-84" charset="0"/>
                <a:ea typeface="ＭＳ Ｐゴシック" pitchFamily="-84" charset="-128"/>
                <a:cs typeface="ＭＳ Ｐゴシック" pitchFamily="-84" charset="-128"/>
              </a:rPr>
              <a:t>2</a:t>
            </a:r>
            <a:r>
              <a:rPr lang="en-US" i="1" dirty="0">
                <a:latin typeface="Arial" pitchFamily="-84" charset="0"/>
                <a:ea typeface="ＭＳ Ｐゴシック" pitchFamily="-84" charset="-128"/>
                <a:cs typeface="ＭＳ Ｐゴシック" pitchFamily="-84" charset="-128"/>
              </a:rPr>
              <a:t> , . . . , C</a:t>
            </a:r>
            <a:r>
              <a:rPr lang="en-US" i="1" baseline="-25000" dirty="0">
                <a:latin typeface="Arial" pitchFamily="-84" charset="0"/>
                <a:ea typeface="ＭＳ Ｐゴシック" pitchFamily="-84" charset="-128"/>
                <a:cs typeface="ＭＳ Ｐゴシック" pitchFamily="-84" charset="-128"/>
              </a:rPr>
              <a:t>N</a:t>
            </a:r>
            <a:r>
              <a:rPr lang="en-US" i="1"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We can define ECB mode as</a:t>
            </a:r>
          </a:p>
          <a:p>
            <a:r>
              <a:rPr lang="en-US" dirty="0">
                <a:latin typeface="Arial" pitchFamily="-84" charset="0"/>
                <a:ea typeface="ＭＳ Ｐゴシック" pitchFamily="-84" charset="-128"/>
                <a:cs typeface="ＭＳ Ｐゴシック" pitchFamily="-84" charset="-128"/>
              </a:rPr>
              <a:t>follows.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ECB </a:t>
            </a:r>
            <a:r>
              <a:rPr lang="en-US" dirty="0" err="1">
                <a:latin typeface="Arial" pitchFamily="-84" charset="0"/>
                <a:ea typeface="ＭＳ Ｐゴシック" pitchFamily="-84" charset="-128"/>
                <a:cs typeface="ＭＳ Ｐゴシック" pitchFamily="-84" charset="-128"/>
              </a:rPr>
              <a:t>C</a:t>
            </a:r>
            <a:r>
              <a:rPr lang="en-US" baseline="-25000" dirty="0" err="1">
                <a:latin typeface="Arial" pitchFamily="-84" charset="0"/>
                <a:ea typeface="ＭＳ Ｐゴシック" pitchFamily="-84" charset="-128"/>
                <a:cs typeface="ＭＳ Ｐゴシック" pitchFamily="-84" charset="-128"/>
              </a:rPr>
              <a:t>j</a:t>
            </a:r>
            <a:r>
              <a:rPr lang="en-US" dirty="0">
                <a:latin typeface="Arial" pitchFamily="-84" charset="0"/>
                <a:ea typeface="ＭＳ Ｐゴシック" pitchFamily="-84" charset="-128"/>
                <a:cs typeface="ＭＳ Ｐゴシック" pitchFamily="-84" charset="-128"/>
              </a:rPr>
              <a:t> = E(K, </a:t>
            </a:r>
            <a:r>
              <a:rPr lang="en-US" dirty="0" err="1">
                <a:latin typeface="Arial" pitchFamily="-84" charset="0"/>
                <a:ea typeface="ＭＳ Ｐゴシック" pitchFamily="-84" charset="-128"/>
                <a:cs typeface="ＭＳ Ｐゴシック" pitchFamily="-84" charset="-128"/>
              </a:rPr>
              <a:t>Pj</a:t>
            </a:r>
            <a:r>
              <a:rPr lang="en-US" dirty="0">
                <a:latin typeface="Arial" pitchFamily="-84" charset="0"/>
                <a:ea typeface="ＭＳ Ｐゴシック" pitchFamily="-84" charset="-128"/>
                <a:cs typeface="ＭＳ Ｐゴシック" pitchFamily="-84" charset="-128"/>
              </a:rPr>
              <a:t>) </a:t>
            </a:r>
            <a:r>
              <a:rPr lang="en-US" dirty="0" err="1">
                <a:latin typeface="Arial" pitchFamily="-84" charset="0"/>
                <a:ea typeface="ＭＳ Ｐゴシック" pitchFamily="-84" charset="-128"/>
                <a:cs typeface="ＭＳ Ｐゴシック" pitchFamily="-84" charset="-128"/>
              </a:rPr>
              <a:t>j</a:t>
            </a:r>
            <a:r>
              <a:rPr lang="en-US" dirty="0">
                <a:latin typeface="Arial" pitchFamily="-84" charset="0"/>
                <a:ea typeface="ＭＳ Ｐゴシック" pitchFamily="-84" charset="-128"/>
                <a:cs typeface="ＭＳ Ｐゴシック" pitchFamily="-84" charset="-128"/>
              </a:rPr>
              <a:t> = 1, . . . , N </a:t>
            </a:r>
            <a:r>
              <a:rPr lang="en-US" dirty="0" err="1">
                <a:latin typeface="Arial" pitchFamily="-84" charset="0"/>
                <a:ea typeface="ＭＳ Ｐゴシック" pitchFamily="-84" charset="-128"/>
                <a:cs typeface="ＭＳ Ｐゴシック" pitchFamily="-84" charset="-128"/>
              </a:rPr>
              <a:t>P</a:t>
            </a:r>
            <a:r>
              <a:rPr lang="en-US" baseline="-25000" dirty="0" err="1">
                <a:latin typeface="Arial" pitchFamily="-84" charset="0"/>
                <a:ea typeface="ＭＳ Ｐゴシック" pitchFamily="-84" charset="-128"/>
                <a:cs typeface="ＭＳ Ｐゴシック" pitchFamily="-84" charset="-128"/>
              </a:rPr>
              <a:t>j</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D(K, </a:t>
            </a:r>
            <a:r>
              <a:rPr lang="en-US" dirty="0" err="1">
                <a:latin typeface="Arial" pitchFamily="-84" charset="0"/>
                <a:ea typeface="ＭＳ Ｐゴシック" pitchFamily="-84" charset="-128"/>
                <a:cs typeface="ＭＳ Ｐゴシック" pitchFamily="-84" charset="-128"/>
              </a:rPr>
              <a:t>Cj</a:t>
            </a:r>
            <a:r>
              <a:rPr lang="en-US" baseline="-25000"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 </a:t>
            </a:r>
            <a:r>
              <a:rPr lang="en-US" dirty="0" err="1">
                <a:latin typeface="Arial" pitchFamily="-84" charset="0"/>
                <a:ea typeface="ＭＳ Ｐゴシック" pitchFamily="-84" charset="-128"/>
                <a:cs typeface="ＭＳ Ｐゴシック" pitchFamily="-84" charset="-128"/>
              </a:rPr>
              <a:t>j</a:t>
            </a:r>
            <a:r>
              <a:rPr lang="en-US" dirty="0">
                <a:latin typeface="Arial" pitchFamily="-84" charset="0"/>
                <a:ea typeface="ＭＳ Ｐゴシック" pitchFamily="-84" charset="-128"/>
                <a:cs typeface="ＭＳ Ｐゴシック" pitchFamily="-84" charset="-128"/>
              </a:rPr>
              <a:t> = 1, . . . , N</a:t>
            </a:r>
          </a:p>
          <a:p>
            <a:endParaRPr lang="en-US" dirty="0">
              <a:latin typeface="Arial" pitchFamily="-84" charset="0"/>
              <a:ea typeface="ＭＳ Ｐゴシック" pitchFamily="-84" charset="-128"/>
              <a:cs typeface="ＭＳ Ｐゴシック" pitchFamily="-8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ECB mode should be used only to secure messages shorter than a single block of underlying cipher (i.e., 64 bits for 3DES and 128 bits for AES), such as to encrypt a secret key. Because in most of the cases messages are longer than the encryption block mode, this mode has a minimum practical value. </a:t>
            </a:r>
            <a:endParaRPr lang="en-US" dirty="0"/>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most significant characteristic of ECB is that if the same </a:t>
            </a:r>
            <a:r>
              <a:rPr lang="en-US"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 of</a:t>
            </a:r>
          </a:p>
          <a:p>
            <a:r>
              <a:rPr lang="en-US" dirty="0">
                <a:latin typeface="Arial" pitchFamily="-84" charset="0"/>
                <a:ea typeface="ＭＳ Ｐゴシック" pitchFamily="-84" charset="-128"/>
                <a:cs typeface="ＭＳ Ｐゴシック" pitchFamily="-84" charset="-128"/>
              </a:rPr>
              <a:t>plaintext appears more than once in the message, it always produces the same</a:t>
            </a:r>
          </a:p>
          <a:p>
            <a:r>
              <a:rPr lang="en-US" dirty="0">
                <a:latin typeface="Arial" pitchFamily="-84" charset="0"/>
                <a:ea typeface="ＭＳ Ｐゴシック" pitchFamily="-84" charset="-128"/>
                <a:cs typeface="ＭＳ Ｐゴシック" pitchFamily="-84" charset="-128"/>
              </a:rPr>
              <a:t>ciphertext.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For lengthy messages, the ECB mode may not be secure. If the message is</a:t>
            </a:r>
          </a:p>
          <a:p>
            <a:r>
              <a:rPr lang="en-US" dirty="0">
                <a:latin typeface="Arial" pitchFamily="-84" charset="0"/>
                <a:ea typeface="ＭＳ Ｐゴシック" pitchFamily="-84" charset="-128"/>
                <a:cs typeface="ＭＳ Ｐゴシック" pitchFamily="-84" charset="-128"/>
              </a:rPr>
              <a:t>highly structured, it may be possible for a cryptanalyst to exploit these regularities.</a:t>
            </a:r>
          </a:p>
          <a:p>
            <a:r>
              <a:rPr lang="en-US" dirty="0">
                <a:latin typeface="Arial" pitchFamily="-84" charset="0"/>
                <a:ea typeface="ＭＳ Ｐゴシック" pitchFamily="-84" charset="-128"/>
                <a:cs typeface="ＭＳ Ｐゴシック" pitchFamily="-84" charset="-128"/>
              </a:rPr>
              <a:t>For example, if it is known that the message always starts out with certain</a:t>
            </a:r>
          </a:p>
          <a:p>
            <a:r>
              <a:rPr lang="en-US" dirty="0">
                <a:latin typeface="Arial" pitchFamily="-84" charset="0"/>
                <a:ea typeface="ＭＳ Ｐゴシック" pitchFamily="-84" charset="-128"/>
                <a:cs typeface="ＭＳ Ｐゴシック" pitchFamily="-84" charset="-128"/>
              </a:rPr>
              <a:t>predefined fields, then the cryptanalyst may have a number of known plaintext–</a:t>
            </a:r>
          </a:p>
          <a:p>
            <a:r>
              <a:rPr lang="en-US" dirty="0">
                <a:latin typeface="Arial" pitchFamily="-84" charset="0"/>
                <a:ea typeface="ＭＳ Ｐゴシック" pitchFamily="-84" charset="-128"/>
                <a:cs typeface="ＭＳ Ｐゴシック" pitchFamily="-84" charset="-128"/>
              </a:rPr>
              <a:t>ciphertext pairs to work with. If the message has repetitive elements with a</a:t>
            </a:r>
          </a:p>
          <a:p>
            <a:r>
              <a:rPr lang="en-US" dirty="0">
                <a:latin typeface="Arial" pitchFamily="-84" charset="0"/>
                <a:ea typeface="ＭＳ Ｐゴシック" pitchFamily="-84" charset="-128"/>
                <a:cs typeface="ＭＳ Ｐゴシック" pitchFamily="-84" charset="-128"/>
              </a:rPr>
              <a:t>period of repetition a multiple of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then these elements can be identified by the</a:t>
            </a:r>
          </a:p>
          <a:p>
            <a:r>
              <a:rPr lang="en-US" dirty="0">
                <a:latin typeface="Arial" pitchFamily="-84" charset="0"/>
                <a:ea typeface="ＭＳ Ｐゴシック" pitchFamily="-84" charset="-128"/>
                <a:cs typeface="ＭＳ Ｐゴシック" pitchFamily="-84" charset="-128"/>
              </a:rPr>
              <a:t>analyst. This may help in the analysis or may provide an opportunity for substituting</a:t>
            </a:r>
          </a:p>
          <a:p>
            <a:r>
              <a:rPr lang="en-US" dirty="0">
                <a:latin typeface="Arial" pitchFamily="-84" charset="0"/>
                <a:ea typeface="ＭＳ Ｐゴシック" pitchFamily="-84" charset="-128"/>
                <a:cs typeface="ＭＳ Ｐゴシック" pitchFamily="-84" charset="-128"/>
              </a:rPr>
              <a:t>or rearranging blocks.</a:t>
            </a:r>
          </a:p>
          <a:p>
            <a:endParaRPr lang="en-US" dirty="0">
              <a:latin typeface="Arial" pitchFamily="-84" charset="0"/>
              <a:ea typeface="ＭＳ Ｐゴシック" pitchFamily="-84" charset="-128"/>
              <a:cs typeface="ＭＳ Ｐゴシック" pitchFamily="-84" charset="-128"/>
            </a:endParaRPr>
          </a:p>
          <a:p>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b="0" dirty="0"/>
              <a:t>We now turn to more complex modes of operation. [KNUD00] lists the following</a:t>
            </a:r>
          </a:p>
          <a:p>
            <a:pPr>
              <a:defRPr/>
            </a:pPr>
            <a:r>
              <a:rPr lang="en-US" b="0" dirty="0"/>
              <a:t>criteria and properties for evaluating and constructing block cipher modes of</a:t>
            </a:r>
          </a:p>
          <a:p>
            <a:pPr>
              <a:defRPr/>
            </a:pPr>
            <a:r>
              <a:rPr lang="en-US" b="0" dirty="0"/>
              <a:t>operation that are superior to ECB:</a:t>
            </a:r>
          </a:p>
          <a:p>
            <a:pPr>
              <a:defRPr/>
            </a:pPr>
            <a:endParaRPr lang="en-US" b="1" dirty="0"/>
          </a:p>
          <a:p>
            <a:pPr>
              <a:defRPr/>
            </a:pPr>
            <a:r>
              <a:rPr lang="en-US" b="1" dirty="0"/>
              <a:t>• Overhead:  </a:t>
            </a:r>
            <a:r>
              <a:rPr lang="en-US" b="0" dirty="0"/>
              <a:t>The additional operations for the encryption and decryption</a:t>
            </a:r>
          </a:p>
          <a:p>
            <a:pPr>
              <a:defRPr/>
            </a:pPr>
            <a:r>
              <a:rPr lang="en-US" b="0" dirty="0"/>
              <a:t>operation when compared to encrypting and decrypting in the ECB mode.</a:t>
            </a:r>
          </a:p>
          <a:p>
            <a:pPr>
              <a:defRPr/>
            </a:pPr>
            <a:endParaRPr lang="en-US" b="0" dirty="0"/>
          </a:p>
          <a:p>
            <a:pPr>
              <a:defRPr/>
            </a:pPr>
            <a:r>
              <a:rPr lang="en-US" b="1" dirty="0"/>
              <a:t>• Error recovery:</a:t>
            </a:r>
            <a:r>
              <a:rPr lang="en-US" b="0" dirty="0"/>
              <a:t>  The property that an error in the</a:t>
            </a:r>
            <a:r>
              <a:rPr lang="en-US" b="0" i="1" dirty="0"/>
              <a:t> </a:t>
            </a:r>
            <a:r>
              <a:rPr lang="en-US" b="0" dirty="0"/>
              <a:t>i th ciphertext block is inherited</a:t>
            </a:r>
          </a:p>
          <a:p>
            <a:pPr>
              <a:defRPr/>
            </a:pPr>
            <a:r>
              <a:rPr lang="en-US" b="0" dirty="0"/>
              <a:t>by only a few plaintext blocks after which the mode resynchronizes.</a:t>
            </a:r>
          </a:p>
          <a:p>
            <a:pPr>
              <a:defRPr/>
            </a:pPr>
            <a:endParaRPr lang="en-US" b="1" dirty="0"/>
          </a:p>
          <a:p>
            <a:pPr>
              <a:defRPr/>
            </a:pPr>
            <a:r>
              <a:rPr lang="en-US" b="1" dirty="0"/>
              <a:t>• Error propagation:</a:t>
            </a:r>
            <a:r>
              <a:rPr lang="en-US" b="0" dirty="0"/>
              <a:t>  The property that an error in the</a:t>
            </a:r>
            <a:r>
              <a:rPr lang="en-US" b="0" i="1" dirty="0"/>
              <a:t> i </a:t>
            </a:r>
            <a:r>
              <a:rPr lang="en-US" b="0" dirty="0"/>
              <a:t>th ciphertext block is</a:t>
            </a:r>
          </a:p>
          <a:p>
            <a:pPr>
              <a:defRPr/>
            </a:pPr>
            <a:r>
              <a:rPr lang="en-US" b="0" dirty="0"/>
              <a:t>inherited by the </a:t>
            </a:r>
            <a:r>
              <a:rPr lang="en-US" b="0" i="1" dirty="0"/>
              <a:t>i</a:t>
            </a:r>
            <a:r>
              <a:rPr lang="en-US" b="0" dirty="0"/>
              <a:t> th and all subsequent plaintext blocks. What is meant here is</a:t>
            </a:r>
          </a:p>
          <a:p>
            <a:pPr>
              <a:defRPr/>
            </a:pPr>
            <a:r>
              <a:rPr lang="en-US" b="0" dirty="0"/>
              <a:t>a bit error that occurs in the transmission of a ciphertext block, not a computational</a:t>
            </a:r>
          </a:p>
          <a:p>
            <a:pPr>
              <a:defRPr/>
            </a:pPr>
            <a:r>
              <a:rPr lang="en-US" b="0" dirty="0"/>
              <a:t>error in the encryption of a plaintext block.</a:t>
            </a:r>
          </a:p>
          <a:p>
            <a:pPr>
              <a:defRPr/>
            </a:pPr>
            <a:endParaRPr lang="en-US" b="0" dirty="0"/>
          </a:p>
          <a:p>
            <a:pPr>
              <a:defRPr/>
            </a:pPr>
            <a:r>
              <a:rPr lang="en-US" b="1" dirty="0"/>
              <a:t>• Diffusion:  </a:t>
            </a:r>
            <a:r>
              <a:rPr lang="en-US" b="0" dirty="0"/>
              <a:t>How the plaintext statistics are reflected in the ciphertext. Low</a:t>
            </a:r>
          </a:p>
          <a:p>
            <a:pPr>
              <a:defRPr/>
            </a:pPr>
            <a:r>
              <a:rPr lang="en-US" b="0" dirty="0"/>
              <a:t>entropy plaintext blocks should not be reflected in the ciphertext blocks.</a:t>
            </a:r>
          </a:p>
          <a:p>
            <a:pPr>
              <a:defRPr/>
            </a:pPr>
            <a:r>
              <a:rPr lang="en-US" b="0" dirty="0"/>
              <a:t>Roughly, low entropy equates to predictability or lack of randomness (see</a:t>
            </a:r>
          </a:p>
          <a:p>
            <a:pPr>
              <a:defRPr/>
            </a:pPr>
            <a:r>
              <a:rPr lang="en-US" b="0" dirty="0"/>
              <a:t>Appendix B).</a:t>
            </a:r>
          </a:p>
          <a:p>
            <a:pPr>
              <a:defRPr/>
            </a:pPr>
            <a:endParaRPr lang="en-US" b="0" dirty="0"/>
          </a:p>
          <a:p>
            <a:pPr>
              <a:defRPr/>
            </a:pPr>
            <a:r>
              <a:rPr lang="en-US" b="1" dirty="0"/>
              <a:t>• Security:  </a:t>
            </a:r>
            <a:r>
              <a:rPr lang="en-US" b="0" dirty="0"/>
              <a:t>Whether or not the ciphertext blocks leak information about the</a:t>
            </a:r>
          </a:p>
          <a:p>
            <a:pPr>
              <a:defRPr/>
            </a:pPr>
            <a:r>
              <a:rPr lang="en-US" b="0" dirty="0"/>
              <a:t>plaintext blocks.</a:t>
            </a:r>
          </a:p>
        </p:txBody>
      </p:sp>
      <p:sp>
        <p:nvSpPr>
          <p:cNvPr id="41988" name="Slide Number Placeholder 3"/>
          <p:cNvSpPr>
            <a:spLocks noGrp="1"/>
          </p:cNvSpPr>
          <p:nvPr>
            <p:ph type="sldNum" sz="quarter" idx="5"/>
          </p:nvPr>
        </p:nvSpPr>
        <p:spPr>
          <a:noFill/>
        </p:spPr>
        <p:txBody>
          <a:bodyPr/>
          <a:lstStyle/>
          <a:p>
            <a:fld id="{BE9A0F7E-D632-054D-B9F1-E5498BFF6CE6}" type="slidenum">
              <a:rPr lang="en-AU" smtClean="0">
                <a:latin typeface="Arial" pitchFamily="-84" charset="0"/>
              </a:rPr>
              <a:pPr/>
              <a:t>11</a:t>
            </a:fld>
            <a:endParaRPr lang="en-AU">
              <a:latin typeface="Arial"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55BADCD-40B0-4943-A8D6-6BC32A70B22D}" type="slidenum">
              <a:rPr lang="en-AU">
                <a:latin typeface="Arial" pitchFamily="-84" charset="0"/>
              </a:rPr>
              <a:pPr/>
              <a:t>12</a:t>
            </a:fld>
            <a:endParaRPr lang="en-AU">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To overcome the security deficiencies of ECB, we would like a technique in which</a:t>
            </a:r>
          </a:p>
          <a:p>
            <a:r>
              <a:rPr lang="en-US" dirty="0">
                <a:latin typeface="Arial" pitchFamily="-84" charset="0"/>
                <a:ea typeface="ＭＳ Ｐゴシック" pitchFamily="-84" charset="-128"/>
                <a:cs typeface="ＭＳ Ｐゴシック" pitchFamily="-84" charset="-128"/>
              </a:rPr>
              <a:t>the same plaintext block, if repeated, produces different ciphertext blocks. A</a:t>
            </a:r>
          </a:p>
          <a:p>
            <a:r>
              <a:rPr lang="en-US" dirty="0">
                <a:latin typeface="Arial" pitchFamily="-84" charset="0"/>
                <a:ea typeface="ＭＳ Ｐゴシック" pitchFamily="-84" charset="-128"/>
                <a:cs typeface="ＭＳ Ｐゴシック" pitchFamily="-84" charset="-128"/>
              </a:rPr>
              <a:t>simple way to satisfy this requirement is the </a:t>
            </a:r>
            <a:r>
              <a:rPr lang="en-US" b="1" dirty="0">
                <a:latin typeface="Arial" pitchFamily="-84" charset="0"/>
                <a:ea typeface="ＭＳ Ｐゴシック" pitchFamily="-84" charset="-128"/>
                <a:cs typeface="ＭＳ Ｐゴシック" pitchFamily="-84" charset="-128"/>
              </a:rPr>
              <a:t>cipher block chaining  (CBC</a:t>
            </a:r>
            <a:r>
              <a:rPr lang="en-US" b="0" dirty="0">
                <a:latin typeface="Arial" pitchFamily="-84" charset="0"/>
                <a:ea typeface="ＭＳ Ｐゴシック" pitchFamily="-84" charset="-128"/>
                <a:cs typeface="ＭＳ Ｐゴシック" pitchFamily="-84" charset="-128"/>
              </a:rPr>
              <a:t> ) </a:t>
            </a:r>
            <a:r>
              <a:rPr lang="en-US" dirty="0">
                <a:latin typeface="Arial" pitchFamily="-84" charset="0"/>
                <a:ea typeface="ＭＳ Ｐゴシック" pitchFamily="-84" charset="-128"/>
                <a:cs typeface="ＭＳ Ｐゴシック" pitchFamily="-84" charset="-128"/>
              </a:rPr>
              <a:t>mode</a:t>
            </a:r>
          </a:p>
          <a:p>
            <a:r>
              <a:rPr lang="en-US" dirty="0">
                <a:latin typeface="Arial" pitchFamily="-84" charset="0"/>
                <a:ea typeface="ＭＳ Ｐゴシック" pitchFamily="-84" charset="-128"/>
                <a:cs typeface="ＭＳ Ｐゴシック" pitchFamily="-84" charset="-128"/>
              </a:rPr>
              <a:t>(Figure 7.4). In this scheme, the input to the encryption algorithm is the XOR of the</a:t>
            </a:r>
          </a:p>
          <a:p>
            <a:r>
              <a:rPr lang="en-US" dirty="0">
                <a:latin typeface="Arial" pitchFamily="-84" charset="0"/>
                <a:ea typeface="ＭＳ Ｐゴシック" pitchFamily="-84" charset="-128"/>
                <a:cs typeface="ＭＳ Ｐゴシック" pitchFamily="-84" charset="-128"/>
              </a:rPr>
              <a:t>current plaintext block and the preceding ciphertext block; the same key is used for</a:t>
            </a:r>
          </a:p>
          <a:p>
            <a:r>
              <a:rPr lang="en-US" dirty="0">
                <a:latin typeface="Arial" pitchFamily="-84" charset="0"/>
                <a:ea typeface="ＭＳ Ｐゴシック" pitchFamily="-84" charset="-128"/>
                <a:cs typeface="ＭＳ Ｐゴシック" pitchFamily="-84" charset="-128"/>
              </a:rPr>
              <a:t>each block. In effect, we have chained together the processing of the sequence of</a:t>
            </a:r>
          </a:p>
          <a:p>
            <a:r>
              <a:rPr lang="en-US" dirty="0">
                <a:latin typeface="Arial" pitchFamily="-84" charset="0"/>
                <a:ea typeface="ＭＳ Ｐゴシック" pitchFamily="-84" charset="-128"/>
                <a:cs typeface="ＭＳ Ｐゴシック" pitchFamily="-84" charset="-128"/>
              </a:rPr>
              <a:t>plaintext blocks. The input to the encryption function for each plaintext block bears</a:t>
            </a:r>
          </a:p>
          <a:p>
            <a:r>
              <a:rPr lang="en-US" dirty="0">
                <a:latin typeface="Arial" pitchFamily="-84" charset="0"/>
                <a:ea typeface="ＭＳ Ｐゴシック" pitchFamily="-84" charset="-128"/>
                <a:cs typeface="ＭＳ Ｐゴシック" pitchFamily="-84" charset="-128"/>
              </a:rPr>
              <a:t>no fixed relationship to the plaintext block. Therefore, repeating patterns of </a:t>
            </a:r>
            <a:r>
              <a:rPr lang="en-US"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a:t>
            </a:r>
          </a:p>
          <a:p>
            <a:r>
              <a:rPr lang="en-US" dirty="0">
                <a:latin typeface="Arial" pitchFamily="-84" charset="0"/>
                <a:ea typeface="ＭＳ Ｐゴシック" pitchFamily="-84" charset="-128"/>
                <a:cs typeface="ＭＳ Ｐゴシック" pitchFamily="-84" charset="-128"/>
              </a:rPr>
              <a:t>are not exposed. As with the ECB mode, the CBC mode requires that the last block</a:t>
            </a:r>
          </a:p>
          <a:p>
            <a:r>
              <a:rPr lang="en-US" dirty="0">
                <a:latin typeface="Arial" pitchFamily="-84" charset="0"/>
                <a:ea typeface="ＭＳ Ｐゴシック" pitchFamily="-84" charset="-128"/>
                <a:cs typeface="ＭＳ Ｐゴシック" pitchFamily="-84" charset="-128"/>
              </a:rPr>
              <a:t>be padded to a full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if it is a partial block.</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For decryption, each cipher block is passed through the decryption algorithm.</a:t>
            </a:r>
          </a:p>
          <a:p>
            <a:r>
              <a:rPr lang="en-US" dirty="0">
                <a:latin typeface="Arial" pitchFamily="-84" charset="0"/>
                <a:ea typeface="ＭＳ Ｐゴシック" pitchFamily="-84" charset="-128"/>
                <a:cs typeface="ＭＳ Ｐゴシック" pitchFamily="-84" charset="-128"/>
              </a:rPr>
              <a:t>The result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preceding ciphertext block to produce the plaintext</a:t>
            </a:r>
          </a:p>
          <a:p>
            <a:r>
              <a:rPr lang="en-US" dirty="0">
                <a:latin typeface="Arial" pitchFamily="-84" charset="0"/>
                <a:ea typeface="ＭＳ Ｐゴシック" pitchFamily="-84" charset="-128"/>
                <a:cs typeface="ＭＳ Ｐゴシック" pitchFamily="-84" charset="-128"/>
              </a:rPr>
              <a:t>block.</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To produce the first block of ciphertext, an initialization vector (IV) is </a:t>
            </a:r>
            <a:r>
              <a:rPr lang="en-US" dirty="0" err="1">
                <a:latin typeface="Arial" pitchFamily="-84" charset="0"/>
                <a:ea typeface="ＭＳ Ｐゴシック" pitchFamily="-84" charset="-128"/>
                <a:cs typeface="ＭＳ Ｐゴシック" pitchFamily="-84" charset="-128"/>
              </a:rPr>
              <a:t>XORed</a:t>
            </a:r>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with the first block of plaintext. On decryption, the IV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output</a:t>
            </a:r>
          </a:p>
          <a:p>
            <a:r>
              <a:rPr lang="en-US" dirty="0">
                <a:latin typeface="Arial" pitchFamily="-84" charset="0"/>
                <a:ea typeface="ＭＳ Ｐゴシック" pitchFamily="-84" charset="-128"/>
                <a:cs typeface="ＭＳ Ｐゴシック" pitchFamily="-84" charset="-128"/>
              </a:rPr>
              <a:t>of the decryption algorithm to recover the first block of plaintext. The IV is a data</a:t>
            </a:r>
          </a:p>
          <a:p>
            <a:r>
              <a:rPr lang="en-US" dirty="0">
                <a:latin typeface="Arial" pitchFamily="-84" charset="0"/>
                <a:ea typeface="ＭＳ Ｐゴシック" pitchFamily="-84" charset="-128"/>
                <a:cs typeface="ＭＳ Ｐゴシック" pitchFamily="-84" charset="-128"/>
              </a:rPr>
              <a:t>block that is the same size as the cipher block.</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The IV must be known to both the sender and receiver but be unpredictable</a:t>
            </a:r>
          </a:p>
          <a:p>
            <a:r>
              <a:rPr lang="en-US" dirty="0">
                <a:latin typeface="Arial" pitchFamily="-84" charset="0"/>
                <a:ea typeface="ＭＳ Ｐゴシック" pitchFamily="-84" charset="-128"/>
                <a:cs typeface="ＭＳ Ｐゴシック" pitchFamily="-84" charset="-128"/>
              </a:rPr>
              <a:t>by a third party. In particular, for any given plaintext, it must not be possible to</a:t>
            </a:r>
          </a:p>
          <a:p>
            <a:r>
              <a:rPr lang="en-US" dirty="0">
                <a:latin typeface="Arial" pitchFamily="-84" charset="0"/>
                <a:ea typeface="ＭＳ Ｐゴシック" pitchFamily="-84" charset="-128"/>
                <a:cs typeface="ＭＳ Ｐゴシック" pitchFamily="-84" charset="-128"/>
              </a:rPr>
              <a:t>predict the IV that will be associated to the plaintext in advance of the generation</a:t>
            </a:r>
          </a:p>
          <a:p>
            <a:r>
              <a:rPr lang="en-US" dirty="0">
                <a:latin typeface="Arial" pitchFamily="-84" charset="0"/>
                <a:ea typeface="ＭＳ Ｐゴシック" pitchFamily="-84" charset="-128"/>
                <a:cs typeface="ＭＳ Ｐゴシック" pitchFamily="-84" charset="-128"/>
              </a:rPr>
              <a:t>of the IV. For maximum security, the IV should be protected against unauthorized</a:t>
            </a:r>
          </a:p>
          <a:p>
            <a:r>
              <a:rPr lang="en-US" dirty="0">
                <a:latin typeface="Arial" pitchFamily="-84" charset="0"/>
                <a:ea typeface="ＭＳ Ｐゴシック" pitchFamily="-84" charset="-128"/>
                <a:cs typeface="ＭＳ Ｐゴシック" pitchFamily="-84" charset="-128"/>
              </a:rPr>
              <a:t>changes. This could be done by sending the IV using ECB encryption. One reason</a:t>
            </a:r>
          </a:p>
          <a:p>
            <a:r>
              <a:rPr lang="en-US" dirty="0">
                <a:latin typeface="Arial" pitchFamily="-84" charset="0"/>
                <a:ea typeface="ＭＳ Ｐゴシック" pitchFamily="-84" charset="-128"/>
                <a:cs typeface="ＭＳ Ｐゴシック" pitchFamily="-84" charset="-128"/>
              </a:rPr>
              <a:t>for protecting the IV is as follows: If an opponent is able to fool the receiver into</a:t>
            </a:r>
          </a:p>
          <a:p>
            <a:r>
              <a:rPr lang="en-US" dirty="0">
                <a:latin typeface="Arial" pitchFamily="-84" charset="0"/>
                <a:ea typeface="ＭＳ Ｐゴシック" pitchFamily="-84" charset="-128"/>
                <a:cs typeface="ＭＳ Ｐゴシック" pitchFamily="-84" charset="-128"/>
              </a:rPr>
              <a:t>using a different value for IV, then the opponent is able to invert selected bits in the</a:t>
            </a:r>
          </a:p>
          <a:p>
            <a:r>
              <a:rPr lang="en-US" dirty="0">
                <a:latin typeface="Arial" pitchFamily="-84" charset="0"/>
                <a:ea typeface="ＭＳ Ｐゴシック" pitchFamily="-84" charset="-128"/>
                <a:cs typeface="ＭＳ Ｐゴシック" pitchFamily="-84" charset="-128"/>
              </a:rPr>
              <a:t>first block of plaintext.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So long as it is unpredictable, the specific choice of IV is unimportant.</a:t>
            </a:r>
          </a:p>
          <a:p>
            <a:r>
              <a:rPr lang="en-US" dirty="0">
                <a:latin typeface="Arial" pitchFamily="-84" charset="0"/>
                <a:ea typeface="ＭＳ Ｐゴシック" pitchFamily="-84" charset="-128"/>
                <a:cs typeface="ＭＳ Ｐゴシック" pitchFamily="-84" charset="-128"/>
              </a:rPr>
              <a:t>SP800-38A recommends two possible methods: The first method is to apply the</a:t>
            </a:r>
          </a:p>
          <a:p>
            <a:r>
              <a:rPr lang="en-US" dirty="0">
                <a:latin typeface="Arial" pitchFamily="-84" charset="0"/>
                <a:ea typeface="ＭＳ Ｐゴシック" pitchFamily="-84" charset="-128"/>
                <a:cs typeface="ＭＳ Ｐゴシック" pitchFamily="-84" charset="-128"/>
              </a:rPr>
              <a:t>encryption function, under the same key that is used for the encryption of the plaintext,</a:t>
            </a:r>
          </a:p>
          <a:p>
            <a:r>
              <a:rPr lang="en-US" dirty="0">
                <a:latin typeface="Arial" pitchFamily="-84" charset="0"/>
                <a:ea typeface="ＭＳ Ｐゴシック" pitchFamily="-84" charset="-128"/>
                <a:cs typeface="ＭＳ Ｐゴシック" pitchFamily="-84" charset="-128"/>
              </a:rPr>
              <a:t>to a </a:t>
            </a:r>
            <a:r>
              <a:rPr lang="en-US" b="1" dirty="0">
                <a:latin typeface="Arial" pitchFamily="-84" charset="0"/>
                <a:ea typeface="ＭＳ Ｐゴシック" pitchFamily="-84" charset="-128"/>
                <a:cs typeface="ＭＳ Ｐゴシック" pitchFamily="-84" charset="-128"/>
              </a:rPr>
              <a:t>nonce</a:t>
            </a:r>
            <a:r>
              <a:rPr lang="en-US" dirty="0">
                <a:latin typeface="Arial" pitchFamily="-84" charset="0"/>
                <a:ea typeface="ＭＳ Ｐゴシック" pitchFamily="-84" charset="-128"/>
                <a:cs typeface="ＭＳ Ｐゴシック" pitchFamily="-84" charset="-128"/>
              </a:rPr>
              <a:t> .  The nonce must be a data block that is unique to each execution of</a:t>
            </a:r>
          </a:p>
          <a:p>
            <a:r>
              <a:rPr lang="en-US" dirty="0">
                <a:latin typeface="Arial" pitchFamily="-84" charset="0"/>
                <a:ea typeface="ＭＳ Ｐゴシック" pitchFamily="-84" charset="-128"/>
                <a:cs typeface="ＭＳ Ｐゴシック" pitchFamily="-84" charset="-128"/>
              </a:rPr>
              <a:t>the encryption operation. For example, the nonce may be a counter, a timestamp, or</a:t>
            </a:r>
          </a:p>
          <a:p>
            <a:r>
              <a:rPr lang="en-US" dirty="0">
                <a:latin typeface="Arial" pitchFamily="-84" charset="0"/>
                <a:ea typeface="ＭＳ Ｐゴシック" pitchFamily="-84" charset="-128"/>
                <a:cs typeface="ＭＳ Ｐゴシック" pitchFamily="-84" charset="-128"/>
              </a:rPr>
              <a:t> a message number. The second method is to generate a random data block using a</a:t>
            </a:r>
          </a:p>
          <a:p>
            <a:r>
              <a:rPr lang="en-US" dirty="0">
                <a:latin typeface="Arial" pitchFamily="-84" charset="0"/>
                <a:ea typeface="ＭＳ Ｐゴシック" pitchFamily="-84" charset="-128"/>
                <a:cs typeface="ＭＳ Ｐゴシック" pitchFamily="-84" charset="-128"/>
              </a:rPr>
              <a:t>random number generator.</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In conclusion, because of the chaining mechanism of CBC, it is an appropriate</a:t>
            </a:r>
          </a:p>
          <a:p>
            <a:r>
              <a:rPr lang="en-US" dirty="0">
                <a:latin typeface="Arial" pitchFamily="-84" charset="0"/>
                <a:ea typeface="ＭＳ Ｐゴシック" pitchFamily="-84" charset="-128"/>
                <a:cs typeface="ＭＳ Ｐゴシック" pitchFamily="-84" charset="-128"/>
              </a:rPr>
              <a:t>mode for encrypting messages of length greater than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In addition to its use to achieve confidentiality, the CBC mode can be used for</a:t>
            </a:r>
          </a:p>
          <a:p>
            <a:r>
              <a:rPr lang="en-US" dirty="0">
                <a:latin typeface="Arial" pitchFamily="-84" charset="0"/>
                <a:ea typeface="ＭＳ Ｐゴシック" pitchFamily="-84" charset="-128"/>
                <a:cs typeface="ＭＳ Ｐゴシック" pitchFamily="-84" charset="-128"/>
              </a:rPr>
              <a:t>authentication. This use is described in Chapter 12.</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For AES, DES, or any block cipher, encryption is performed on a block of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In</a:t>
            </a:r>
          </a:p>
          <a:p>
            <a:r>
              <a:rPr lang="en-US" dirty="0">
                <a:latin typeface="Arial" pitchFamily="-84" charset="0"/>
                <a:ea typeface="ＭＳ Ｐゴシック" pitchFamily="-84" charset="-128"/>
                <a:cs typeface="ＭＳ Ｐゴシック" pitchFamily="-84" charset="-128"/>
              </a:rPr>
              <a:t>the case of DES,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  64 and in the case of AES,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  128. However, it is possible</a:t>
            </a:r>
          </a:p>
          <a:p>
            <a:r>
              <a:rPr lang="en-US" dirty="0">
                <a:latin typeface="Arial" pitchFamily="-84" charset="0"/>
                <a:ea typeface="ＭＳ Ｐゴシック" pitchFamily="-84" charset="-128"/>
                <a:cs typeface="ＭＳ Ｐゴシック" pitchFamily="-84" charset="-128"/>
              </a:rPr>
              <a:t>to convert a block cipher into a stream cipher, using one of the three modes to be</a:t>
            </a:r>
          </a:p>
          <a:p>
            <a:r>
              <a:rPr lang="en-US" dirty="0">
                <a:latin typeface="Arial" pitchFamily="-84" charset="0"/>
                <a:ea typeface="ＭＳ Ｐゴシック" pitchFamily="-84" charset="-128"/>
                <a:cs typeface="ＭＳ Ｐゴシック" pitchFamily="-84" charset="-128"/>
              </a:rPr>
              <a:t>discussed in this and the next two sections: </a:t>
            </a:r>
            <a:r>
              <a:rPr lang="en-US" b="1" dirty="0">
                <a:latin typeface="Arial" pitchFamily="-84" charset="0"/>
                <a:ea typeface="ＭＳ Ｐゴシック" pitchFamily="-84" charset="-128"/>
                <a:cs typeface="ＭＳ Ｐゴシック" pitchFamily="-84" charset="-128"/>
              </a:rPr>
              <a:t>cipher feedback  (CFB) mode</a:t>
            </a:r>
            <a:r>
              <a:rPr lang="en-US" dirty="0">
                <a:latin typeface="Arial" pitchFamily="-84" charset="0"/>
                <a:ea typeface="ＭＳ Ｐゴシック" pitchFamily="-84" charset="-128"/>
                <a:cs typeface="ＭＳ Ｐゴシック" pitchFamily="-84" charset="-128"/>
              </a:rPr>
              <a:t>, </a:t>
            </a:r>
            <a:r>
              <a:rPr lang="en-US" b="1" dirty="0">
                <a:latin typeface="Arial" pitchFamily="-84" charset="0"/>
                <a:ea typeface="ＭＳ Ｐゴシック" pitchFamily="-84" charset="-128"/>
                <a:cs typeface="ＭＳ Ｐゴシック" pitchFamily="-84" charset="-128"/>
              </a:rPr>
              <a:t>output</a:t>
            </a:r>
          </a:p>
          <a:p>
            <a:r>
              <a:rPr lang="en-US" b="1" dirty="0">
                <a:latin typeface="Arial" pitchFamily="-84" charset="0"/>
                <a:ea typeface="ＭＳ Ｐゴシック" pitchFamily="-84" charset="-128"/>
                <a:cs typeface="ＭＳ Ｐゴシック" pitchFamily="-84" charset="-128"/>
              </a:rPr>
              <a:t>feedback  (OFB) mode</a:t>
            </a:r>
            <a:r>
              <a:rPr lang="en-US" dirty="0">
                <a:latin typeface="Arial" pitchFamily="-84" charset="0"/>
                <a:ea typeface="ＭＳ Ｐゴシック" pitchFamily="-84" charset="-128"/>
                <a:cs typeface="ＭＳ Ｐゴシック" pitchFamily="-84" charset="-128"/>
              </a:rPr>
              <a:t>, and </a:t>
            </a:r>
            <a:r>
              <a:rPr lang="en-US" b="1" dirty="0">
                <a:latin typeface="Arial" pitchFamily="-84" charset="0"/>
                <a:ea typeface="ＭＳ Ｐゴシック" pitchFamily="-84" charset="-128"/>
                <a:cs typeface="ＭＳ Ｐゴシック" pitchFamily="-84" charset="-128"/>
              </a:rPr>
              <a:t>counter  (CTR) mode</a:t>
            </a:r>
            <a:r>
              <a:rPr lang="en-US" dirty="0">
                <a:latin typeface="Arial" pitchFamily="-84" charset="0"/>
                <a:ea typeface="ＭＳ Ｐゴシック" pitchFamily="-84" charset="-128"/>
                <a:cs typeface="ＭＳ Ｐゴシック" pitchFamily="-84" charset="-128"/>
              </a:rPr>
              <a:t>. A stream cipher eliminates the</a:t>
            </a:r>
          </a:p>
          <a:p>
            <a:r>
              <a:rPr lang="en-US" dirty="0">
                <a:latin typeface="Arial" pitchFamily="-84" charset="0"/>
                <a:ea typeface="ＭＳ Ｐゴシック" pitchFamily="-84" charset="-128"/>
                <a:cs typeface="ＭＳ Ｐゴシック" pitchFamily="-84" charset="-128"/>
              </a:rPr>
              <a:t>need to pad a message to be an integral number of blocks. It also can operate in</a:t>
            </a:r>
          </a:p>
          <a:p>
            <a:r>
              <a:rPr lang="en-US" dirty="0">
                <a:latin typeface="Arial" pitchFamily="-84" charset="0"/>
                <a:ea typeface="ＭＳ Ｐゴシック" pitchFamily="-84" charset="-128"/>
                <a:cs typeface="ＭＳ Ｐゴシック" pitchFamily="-84" charset="-128"/>
              </a:rPr>
              <a:t>real time. Thus, if a character stream is being transmitted, each character can be</a:t>
            </a:r>
          </a:p>
          <a:p>
            <a:r>
              <a:rPr lang="en-US" dirty="0">
                <a:latin typeface="Arial" pitchFamily="-84" charset="0"/>
                <a:ea typeface="ＭＳ Ｐゴシック" pitchFamily="-84" charset="-128"/>
                <a:cs typeface="ＭＳ Ｐゴシック" pitchFamily="-84" charset="-128"/>
              </a:rPr>
              <a:t>encrypted and transmitted immediately using a character-oriented stream cipher.</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One desirable property of a stream cipher is that the ciphertext be of the same</a:t>
            </a:r>
          </a:p>
          <a:p>
            <a:r>
              <a:rPr lang="en-US" dirty="0">
                <a:latin typeface="Arial" pitchFamily="-84" charset="0"/>
                <a:ea typeface="ＭＳ Ｐゴシック" pitchFamily="-84" charset="-128"/>
                <a:cs typeface="ＭＳ Ｐゴシック" pitchFamily="-84" charset="-128"/>
              </a:rPr>
              <a:t>length as the plaintext. Thus, if 8-bit characters are being transmitted, each character</a:t>
            </a:r>
          </a:p>
          <a:p>
            <a:r>
              <a:rPr lang="en-US" dirty="0">
                <a:latin typeface="Arial" pitchFamily="-84" charset="0"/>
                <a:ea typeface="ＭＳ Ｐゴシック" pitchFamily="-84" charset="-128"/>
                <a:cs typeface="ＭＳ Ｐゴシック" pitchFamily="-84" charset="-128"/>
              </a:rPr>
              <a:t>should be encrypted to produce a ciphertext output of 8 bits. If more than 8 bits</a:t>
            </a:r>
          </a:p>
          <a:p>
            <a:r>
              <a:rPr lang="en-US" dirty="0">
                <a:latin typeface="Arial" pitchFamily="-84" charset="0"/>
                <a:ea typeface="ＭＳ Ｐゴシック" pitchFamily="-84" charset="-128"/>
                <a:cs typeface="ＭＳ Ｐゴシック" pitchFamily="-84" charset="-128"/>
              </a:rPr>
              <a:t>are produced, transmission capacity is wasted.</a:t>
            </a:r>
          </a:p>
        </p:txBody>
      </p:sp>
      <p:sp>
        <p:nvSpPr>
          <p:cNvPr id="46084" name="Slide Number Placeholder 3"/>
          <p:cNvSpPr>
            <a:spLocks noGrp="1"/>
          </p:cNvSpPr>
          <p:nvPr>
            <p:ph type="sldNum" sz="quarter" idx="5"/>
          </p:nvPr>
        </p:nvSpPr>
        <p:spPr>
          <a:noFill/>
        </p:spPr>
        <p:txBody>
          <a:bodyPr/>
          <a:lstStyle/>
          <a:p>
            <a:fld id="{C7E262A1-A75C-1D4B-83F3-37F18A3B635E}" type="slidenum">
              <a:rPr lang="en-AU" smtClean="0">
                <a:latin typeface="Arial" pitchFamily="-84" charset="0"/>
              </a:rPr>
              <a:pPr/>
              <a:t>13</a:t>
            </a:fld>
            <a:endParaRPr lang="en-AU">
              <a:latin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4B7D299-6A89-A044-B96D-D64C68644C90}" type="slidenum">
              <a:rPr lang="en-AU">
                <a:latin typeface="Arial" pitchFamily="-84" charset="0"/>
              </a:rPr>
              <a:pPr/>
              <a:t>14</a:t>
            </a:fld>
            <a:endParaRPr lang="en-AU">
              <a:latin typeface="Arial" pitchFamily="-84" charset="0"/>
            </a:endParaRPr>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Figure 7.5 depicts the CFB scheme. In the figure, it is assumed that the unit of</a:t>
            </a:r>
          </a:p>
          <a:p>
            <a:r>
              <a:rPr lang="en-US" dirty="0">
                <a:latin typeface="Arial" pitchFamily="-84" charset="0"/>
                <a:ea typeface="ＭＳ Ｐゴシック" pitchFamily="-84" charset="-128"/>
                <a:cs typeface="ＭＳ Ｐゴシック" pitchFamily="-84" charset="-128"/>
              </a:rPr>
              <a:t>transmission is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a common value is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  8. As with CBC, the units of plaintext</a:t>
            </a:r>
          </a:p>
          <a:p>
            <a:r>
              <a:rPr lang="en-US" dirty="0">
                <a:latin typeface="Arial" pitchFamily="-84" charset="0"/>
                <a:ea typeface="ＭＳ Ｐゴシック" pitchFamily="-84" charset="-128"/>
                <a:cs typeface="ＭＳ Ｐゴシック" pitchFamily="-84" charset="-128"/>
              </a:rPr>
              <a:t>are chained together, so that the ciphertext of any plaintext unit is a function of all</a:t>
            </a:r>
          </a:p>
          <a:p>
            <a:r>
              <a:rPr lang="en-US" dirty="0">
                <a:latin typeface="Arial" pitchFamily="-84" charset="0"/>
                <a:ea typeface="ＭＳ Ｐゴシック" pitchFamily="-84" charset="-128"/>
                <a:cs typeface="ＭＳ Ｐゴシック" pitchFamily="-84" charset="-128"/>
              </a:rPr>
              <a:t>the preceding plaintext. In this case, rather than blocks of </a:t>
            </a:r>
            <a:r>
              <a:rPr lang="en-US" i="1" dirty="0">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the plaintext is</a:t>
            </a:r>
          </a:p>
          <a:p>
            <a:r>
              <a:rPr lang="en-US" dirty="0">
                <a:latin typeface="Arial" pitchFamily="-84" charset="0"/>
                <a:ea typeface="ＭＳ Ｐゴシック" pitchFamily="-84" charset="-128"/>
                <a:cs typeface="ＭＳ Ｐゴシック" pitchFamily="-84" charset="-128"/>
              </a:rPr>
              <a:t>divided into </a:t>
            </a:r>
            <a:r>
              <a:rPr lang="en-US" i="1" dirty="0">
                <a:latin typeface="Arial" pitchFamily="-84" charset="0"/>
                <a:ea typeface="ＭＳ Ｐゴシック" pitchFamily="-84" charset="-128"/>
                <a:cs typeface="ＭＳ Ｐゴシック" pitchFamily="-84" charset="-128"/>
              </a:rPr>
              <a:t>segments</a:t>
            </a:r>
            <a:r>
              <a:rPr lang="en-US" dirty="0">
                <a:latin typeface="Arial" pitchFamily="-84" charset="0"/>
                <a:ea typeface="ＭＳ Ｐゴシック" pitchFamily="-84" charset="-128"/>
                <a:cs typeface="ＭＳ Ｐゴシック" pitchFamily="-84" charset="-128"/>
              </a:rPr>
              <a:t>  of </a:t>
            </a:r>
            <a:r>
              <a:rPr lang="en-US" i="1" dirty="0">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First, consider encryption. The input to the encryption function is a </a:t>
            </a:r>
            <a:r>
              <a:rPr lang="en-US" i="1" dirty="0">
                <a:latin typeface="Arial" pitchFamily="-84" charset="0"/>
                <a:ea typeface="ＭＳ Ｐゴシック" pitchFamily="-84" charset="-128"/>
                <a:cs typeface="ＭＳ Ｐゴシック" pitchFamily="-84" charset="-128"/>
              </a:rPr>
              <a:t>b </a:t>
            </a:r>
            <a:r>
              <a:rPr lang="en-US" dirty="0">
                <a:latin typeface="Arial" pitchFamily="-84" charset="0"/>
                <a:ea typeface="ＭＳ Ｐゴシック" pitchFamily="-84" charset="-128"/>
                <a:cs typeface="ＭＳ Ｐゴシック" pitchFamily="-84" charset="-128"/>
              </a:rPr>
              <a:t>-bit shift</a:t>
            </a:r>
          </a:p>
          <a:p>
            <a:r>
              <a:rPr lang="en-US" dirty="0">
                <a:latin typeface="Arial" pitchFamily="-84" charset="0"/>
                <a:ea typeface="ＭＳ Ｐゴシック" pitchFamily="-84" charset="-128"/>
                <a:cs typeface="ＭＳ Ｐゴシック" pitchFamily="-84" charset="-128"/>
              </a:rPr>
              <a:t>register that is initially set to some initialization vector (IV). The leftmost (most</a:t>
            </a:r>
          </a:p>
          <a:p>
            <a:r>
              <a:rPr lang="en-US" dirty="0">
                <a:latin typeface="Arial" pitchFamily="-84" charset="0"/>
                <a:ea typeface="ＭＳ Ｐゴシック" pitchFamily="-84" charset="-128"/>
                <a:cs typeface="ＭＳ Ｐゴシック" pitchFamily="-84" charset="-128"/>
              </a:rPr>
              <a:t>significant)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of the output of the encryption function are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a:t>
            </a:r>
          </a:p>
          <a:p>
            <a:r>
              <a:rPr lang="en-US" dirty="0">
                <a:latin typeface="Arial" pitchFamily="-84" charset="0"/>
                <a:ea typeface="ＭＳ Ｐゴシック" pitchFamily="-84" charset="-128"/>
                <a:cs typeface="ＭＳ Ｐゴシック" pitchFamily="-84" charset="-128"/>
              </a:rPr>
              <a:t>first segment of plaintext </a:t>
            </a:r>
            <a:r>
              <a:rPr lang="en-US" i="1" dirty="0">
                <a:latin typeface="Arial" pitchFamily="-84" charset="0"/>
                <a:ea typeface="ＭＳ Ｐゴシック" pitchFamily="-84" charset="-128"/>
                <a:cs typeface="ＭＳ Ｐゴシック" pitchFamily="-84" charset="-128"/>
              </a:rPr>
              <a:t>P</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to produce the first unit of ciphertext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which is then</a:t>
            </a:r>
          </a:p>
          <a:p>
            <a:r>
              <a:rPr lang="en-US" dirty="0">
                <a:latin typeface="Arial" pitchFamily="-84" charset="0"/>
                <a:ea typeface="ＭＳ Ｐゴシック" pitchFamily="-84" charset="-128"/>
                <a:cs typeface="ＭＳ Ｐゴシック" pitchFamily="-84" charset="-128"/>
              </a:rPr>
              <a:t>transmitted. In addition, the contents of the shift register are shifted left by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a:t>
            </a:r>
          </a:p>
          <a:p>
            <a:r>
              <a:rPr lang="en-US" dirty="0">
                <a:latin typeface="Arial" pitchFamily="-84" charset="0"/>
                <a:ea typeface="ＭＳ Ｐゴシック" pitchFamily="-84" charset="-128"/>
                <a:cs typeface="ＭＳ Ｐゴシック" pitchFamily="-84" charset="-128"/>
              </a:rPr>
              <a:t>and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is placed in the rightmost (least significant)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of the shift register. This</a:t>
            </a:r>
          </a:p>
          <a:p>
            <a:r>
              <a:rPr lang="en-US" dirty="0">
                <a:latin typeface="Arial" pitchFamily="-84" charset="0"/>
                <a:ea typeface="ＭＳ Ｐゴシック" pitchFamily="-84" charset="-128"/>
                <a:cs typeface="ＭＳ Ｐゴシック" pitchFamily="-84" charset="-128"/>
              </a:rPr>
              <a:t>process continues until all plaintext units have been encrypted.</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For decryption, the same scheme is used, except that the received ciphertext</a:t>
            </a:r>
          </a:p>
          <a:p>
            <a:r>
              <a:rPr lang="en-US" dirty="0">
                <a:latin typeface="Arial" pitchFamily="-84" charset="0"/>
                <a:ea typeface="ＭＳ Ｐゴシック" pitchFamily="-84" charset="-128"/>
                <a:cs typeface="ＭＳ Ｐゴシック" pitchFamily="-84" charset="-128"/>
              </a:rPr>
              <a:t>unit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output of the encryption function to produce the plaintext</a:t>
            </a:r>
          </a:p>
          <a:p>
            <a:r>
              <a:rPr lang="en-US" dirty="0">
                <a:latin typeface="Arial" pitchFamily="-84" charset="0"/>
                <a:ea typeface="ＭＳ Ｐゴシック" pitchFamily="-84" charset="-128"/>
                <a:cs typeface="ＭＳ Ｐゴシック" pitchFamily="-84" charset="-128"/>
              </a:rPr>
              <a:t>unit. Note that it is the encryption function that is used, not the decryption function.</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Although CFB can be viewed as a stream cipher, it does not conform to the</a:t>
            </a:r>
          </a:p>
          <a:p>
            <a:r>
              <a:rPr lang="en-US" dirty="0">
                <a:latin typeface="Arial" pitchFamily="-84" charset="0"/>
                <a:ea typeface="ＭＳ Ｐゴシック" pitchFamily="-84" charset="-128"/>
                <a:cs typeface="ＭＳ Ｐゴシック" pitchFamily="-84" charset="-128"/>
              </a:rPr>
              <a:t>typical construction of a stream cipher. In a typical stream cipher, the cipher takes</a:t>
            </a:r>
          </a:p>
          <a:p>
            <a:r>
              <a:rPr lang="en-US" dirty="0">
                <a:latin typeface="Arial" pitchFamily="-84" charset="0"/>
                <a:ea typeface="ＭＳ Ｐゴシック" pitchFamily="-84" charset="-128"/>
                <a:cs typeface="ＭＳ Ｐゴシック" pitchFamily="-84" charset="-128"/>
              </a:rPr>
              <a:t> as input some initial value and a key and generates a stream of bits, which is then</a:t>
            </a:r>
          </a:p>
          <a:p>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bits (see Figure 4.1). In the case of CFB, the stream of</a:t>
            </a:r>
          </a:p>
          <a:p>
            <a:r>
              <a:rPr lang="en-US" dirty="0">
                <a:latin typeface="Arial" pitchFamily="-84" charset="0"/>
                <a:ea typeface="ＭＳ Ｐゴシック" pitchFamily="-84" charset="-128"/>
                <a:cs typeface="ＭＳ Ｐゴシック" pitchFamily="-84" charset="-128"/>
              </a:rPr>
              <a:t>bits that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also depends on the plaintext.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In CFB encryption, like CBC encryption, the input block to each forward</a:t>
            </a:r>
          </a:p>
          <a:p>
            <a:r>
              <a:rPr lang="en-US" dirty="0">
                <a:latin typeface="Arial" pitchFamily="-84" charset="0"/>
                <a:ea typeface="ＭＳ Ｐゴシック" pitchFamily="-84" charset="-128"/>
                <a:cs typeface="ＭＳ Ｐゴシック" pitchFamily="-84" charset="-128"/>
              </a:rPr>
              <a:t>Cipher function (except the first) depends on the result of the previous forward</a:t>
            </a:r>
          </a:p>
          <a:p>
            <a:r>
              <a:rPr lang="en-US" dirty="0">
                <a:latin typeface="Arial" pitchFamily="-84" charset="0"/>
                <a:ea typeface="ＭＳ Ｐゴシック" pitchFamily="-84" charset="-128"/>
                <a:cs typeface="ＭＳ Ｐゴシック" pitchFamily="-84" charset="-128"/>
              </a:rPr>
              <a:t>Cipher function; therefore, multiple forward cipher operations cannot be performed</a:t>
            </a:r>
          </a:p>
          <a:p>
            <a:r>
              <a:rPr lang="en-US" dirty="0">
                <a:latin typeface="Arial" pitchFamily="-84" charset="0"/>
                <a:ea typeface="ＭＳ Ｐゴシック" pitchFamily="-84" charset="-128"/>
                <a:cs typeface="ＭＳ Ｐゴシック" pitchFamily="-84" charset="-128"/>
              </a:rPr>
              <a:t>in parallel. In CFB decryption, the required forward cipher operations can be performed</a:t>
            </a:r>
          </a:p>
          <a:p>
            <a:r>
              <a:rPr lang="en-US" dirty="0">
                <a:latin typeface="Arial" pitchFamily="-84" charset="0"/>
                <a:ea typeface="ＭＳ Ｐゴシック" pitchFamily="-84" charset="-128"/>
                <a:cs typeface="ＭＳ Ｐゴシック" pitchFamily="-84" charset="-128"/>
              </a:rPr>
              <a:t>in parallel if the input blocks are first constructed (in series) from the IV and</a:t>
            </a:r>
          </a:p>
          <a:p>
            <a:r>
              <a:rPr lang="en-US" dirty="0">
                <a:latin typeface="Arial" pitchFamily="-84" charset="0"/>
                <a:ea typeface="ＭＳ Ｐゴシック" pitchFamily="-84" charset="-128"/>
                <a:cs typeface="ＭＳ Ｐゴシック" pitchFamily="-84" charset="-128"/>
              </a:rPr>
              <a:t>the ciphertext.</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4B7D299-6A89-A044-B96D-D64C68644C90}" type="slidenum">
              <a:rPr lang="en-AU">
                <a:latin typeface="Arial" pitchFamily="-84" charset="0"/>
              </a:rPr>
              <a:pPr/>
              <a:t>15</a:t>
            </a:fld>
            <a:endParaRPr lang="en-AU">
              <a:latin typeface="Arial" pitchFamily="-84" charset="0"/>
            </a:endParaRPr>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Figure 7.5 depicts the CFB scheme. In the figure, it is assumed that the unit of</a:t>
            </a:r>
          </a:p>
          <a:p>
            <a:r>
              <a:rPr lang="en-US" dirty="0">
                <a:latin typeface="Arial" pitchFamily="-84" charset="0"/>
                <a:ea typeface="ＭＳ Ｐゴシック" pitchFamily="-84" charset="-128"/>
                <a:cs typeface="ＭＳ Ｐゴシック" pitchFamily="-84" charset="-128"/>
              </a:rPr>
              <a:t>transmission is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a common value is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  8. As with CBC, the units of plaintext</a:t>
            </a:r>
          </a:p>
          <a:p>
            <a:r>
              <a:rPr lang="en-US" dirty="0">
                <a:latin typeface="Arial" pitchFamily="-84" charset="0"/>
                <a:ea typeface="ＭＳ Ｐゴシック" pitchFamily="-84" charset="-128"/>
                <a:cs typeface="ＭＳ Ｐゴシック" pitchFamily="-84" charset="-128"/>
              </a:rPr>
              <a:t>are chained together, so that the ciphertext of any plaintext unit is a function of all</a:t>
            </a:r>
          </a:p>
          <a:p>
            <a:r>
              <a:rPr lang="en-US" dirty="0">
                <a:latin typeface="Arial" pitchFamily="-84" charset="0"/>
                <a:ea typeface="ＭＳ Ｐゴシック" pitchFamily="-84" charset="-128"/>
                <a:cs typeface="ＭＳ Ｐゴシック" pitchFamily="-84" charset="-128"/>
              </a:rPr>
              <a:t>the preceding plaintext. In this case, rather than blocks of </a:t>
            </a:r>
            <a:r>
              <a:rPr lang="en-US" i="1" dirty="0">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the plaintext is</a:t>
            </a:r>
          </a:p>
          <a:p>
            <a:r>
              <a:rPr lang="en-US" dirty="0">
                <a:latin typeface="Arial" pitchFamily="-84" charset="0"/>
                <a:ea typeface="ＭＳ Ｐゴシック" pitchFamily="-84" charset="-128"/>
                <a:cs typeface="ＭＳ Ｐゴシック" pitchFamily="-84" charset="-128"/>
              </a:rPr>
              <a:t>divided into </a:t>
            </a:r>
            <a:r>
              <a:rPr lang="en-US" i="1" dirty="0">
                <a:latin typeface="Arial" pitchFamily="-84" charset="0"/>
                <a:ea typeface="ＭＳ Ｐゴシック" pitchFamily="-84" charset="-128"/>
                <a:cs typeface="ＭＳ Ｐゴシック" pitchFamily="-84" charset="-128"/>
              </a:rPr>
              <a:t>segments</a:t>
            </a:r>
            <a:r>
              <a:rPr lang="en-US" dirty="0">
                <a:latin typeface="Arial" pitchFamily="-84" charset="0"/>
                <a:ea typeface="ＭＳ Ｐゴシック" pitchFamily="-84" charset="-128"/>
                <a:cs typeface="ＭＳ Ｐゴシック" pitchFamily="-84" charset="-128"/>
              </a:rPr>
              <a:t>  of </a:t>
            </a:r>
            <a:r>
              <a:rPr lang="en-US" i="1" dirty="0">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First, consider encryption. The input to the encryption function is a </a:t>
            </a:r>
            <a:r>
              <a:rPr lang="en-US" i="1" dirty="0">
                <a:latin typeface="Arial" pitchFamily="-84" charset="0"/>
                <a:ea typeface="ＭＳ Ｐゴシック" pitchFamily="-84" charset="-128"/>
                <a:cs typeface="ＭＳ Ｐゴシック" pitchFamily="-84" charset="-128"/>
              </a:rPr>
              <a:t>b </a:t>
            </a:r>
            <a:r>
              <a:rPr lang="en-US" dirty="0">
                <a:latin typeface="Arial" pitchFamily="-84" charset="0"/>
                <a:ea typeface="ＭＳ Ｐゴシック" pitchFamily="-84" charset="-128"/>
                <a:cs typeface="ＭＳ Ｐゴシック" pitchFamily="-84" charset="-128"/>
              </a:rPr>
              <a:t>-bit shift</a:t>
            </a:r>
          </a:p>
          <a:p>
            <a:r>
              <a:rPr lang="en-US" dirty="0">
                <a:latin typeface="Arial" pitchFamily="-84" charset="0"/>
                <a:ea typeface="ＭＳ Ｐゴシック" pitchFamily="-84" charset="-128"/>
                <a:cs typeface="ＭＳ Ｐゴシック" pitchFamily="-84" charset="-128"/>
              </a:rPr>
              <a:t>register that is initially set to some initialization vector (IV). The leftmost (most</a:t>
            </a:r>
          </a:p>
          <a:p>
            <a:r>
              <a:rPr lang="en-US" dirty="0">
                <a:latin typeface="Arial" pitchFamily="-84" charset="0"/>
                <a:ea typeface="ＭＳ Ｐゴシック" pitchFamily="-84" charset="-128"/>
                <a:cs typeface="ＭＳ Ｐゴシック" pitchFamily="-84" charset="-128"/>
              </a:rPr>
              <a:t>significant)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of the output of the encryption function are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a:t>
            </a:r>
          </a:p>
          <a:p>
            <a:r>
              <a:rPr lang="en-US" dirty="0">
                <a:latin typeface="Arial" pitchFamily="-84" charset="0"/>
                <a:ea typeface="ＭＳ Ｐゴシック" pitchFamily="-84" charset="-128"/>
                <a:cs typeface="ＭＳ Ｐゴシック" pitchFamily="-84" charset="-128"/>
              </a:rPr>
              <a:t>first segment of plaintext </a:t>
            </a:r>
            <a:r>
              <a:rPr lang="en-US" i="1" dirty="0">
                <a:latin typeface="Arial" pitchFamily="-84" charset="0"/>
                <a:ea typeface="ＭＳ Ｐゴシック" pitchFamily="-84" charset="-128"/>
                <a:cs typeface="ＭＳ Ｐゴシック" pitchFamily="-84" charset="-128"/>
              </a:rPr>
              <a:t>P</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to produce the first unit of ciphertext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which is then</a:t>
            </a:r>
          </a:p>
          <a:p>
            <a:r>
              <a:rPr lang="en-US" dirty="0">
                <a:latin typeface="Arial" pitchFamily="-84" charset="0"/>
                <a:ea typeface="ＭＳ Ｐゴシック" pitchFamily="-84" charset="-128"/>
                <a:cs typeface="ＭＳ Ｐゴシック" pitchFamily="-84" charset="-128"/>
              </a:rPr>
              <a:t>transmitted. In addition, the contents of the shift register are shifted left by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a:t>
            </a:r>
          </a:p>
          <a:p>
            <a:r>
              <a:rPr lang="en-US" dirty="0">
                <a:latin typeface="Arial" pitchFamily="-84" charset="0"/>
                <a:ea typeface="ＭＳ Ｐゴシック" pitchFamily="-84" charset="-128"/>
                <a:cs typeface="ＭＳ Ｐゴシック" pitchFamily="-84" charset="-128"/>
              </a:rPr>
              <a:t>and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is placed in the rightmost (least significant)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bits of the shift register. This</a:t>
            </a:r>
          </a:p>
          <a:p>
            <a:r>
              <a:rPr lang="en-US" dirty="0">
                <a:latin typeface="Arial" pitchFamily="-84" charset="0"/>
                <a:ea typeface="ＭＳ Ｐゴシック" pitchFamily="-84" charset="-128"/>
                <a:cs typeface="ＭＳ Ｐゴシック" pitchFamily="-84" charset="-128"/>
              </a:rPr>
              <a:t>process continues until all plaintext units have been encrypted.</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For decryption, the same scheme is used, except that the received ciphertext</a:t>
            </a:r>
          </a:p>
          <a:p>
            <a:r>
              <a:rPr lang="en-US" dirty="0">
                <a:latin typeface="Arial" pitchFamily="-84" charset="0"/>
                <a:ea typeface="ＭＳ Ｐゴシック" pitchFamily="-84" charset="-128"/>
                <a:cs typeface="ＭＳ Ｐゴシック" pitchFamily="-84" charset="-128"/>
              </a:rPr>
              <a:t>unit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output of the encryption function to produce the plaintext</a:t>
            </a:r>
          </a:p>
          <a:p>
            <a:r>
              <a:rPr lang="en-US" dirty="0">
                <a:latin typeface="Arial" pitchFamily="-84" charset="0"/>
                <a:ea typeface="ＭＳ Ｐゴシック" pitchFamily="-84" charset="-128"/>
                <a:cs typeface="ＭＳ Ｐゴシック" pitchFamily="-84" charset="-128"/>
              </a:rPr>
              <a:t>unit. Note that it is the encryption function that is used, not the decryption function.</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Although CFB can be viewed as a stream cipher, it does not conform to the</a:t>
            </a:r>
          </a:p>
          <a:p>
            <a:r>
              <a:rPr lang="en-US" dirty="0">
                <a:latin typeface="Arial" pitchFamily="-84" charset="0"/>
                <a:ea typeface="ＭＳ Ｐゴシック" pitchFamily="-84" charset="-128"/>
                <a:cs typeface="ＭＳ Ｐゴシック" pitchFamily="-84" charset="-128"/>
              </a:rPr>
              <a:t>typical construction of a stream cipher. In a typical stream cipher, the cipher takes</a:t>
            </a:r>
          </a:p>
          <a:p>
            <a:r>
              <a:rPr lang="en-US" dirty="0">
                <a:latin typeface="Arial" pitchFamily="-84" charset="0"/>
                <a:ea typeface="ＭＳ Ｐゴシック" pitchFamily="-84" charset="-128"/>
                <a:cs typeface="ＭＳ Ｐゴシック" pitchFamily="-84" charset="-128"/>
              </a:rPr>
              <a:t> as input some initial value and a key and generates a stream of bits, which is then</a:t>
            </a:r>
          </a:p>
          <a:p>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bits (see Figure 4.1). In the case of CFB, the stream of</a:t>
            </a:r>
          </a:p>
          <a:p>
            <a:r>
              <a:rPr lang="en-US" dirty="0">
                <a:latin typeface="Arial" pitchFamily="-84" charset="0"/>
                <a:ea typeface="ＭＳ Ｐゴシック" pitchFamily="-84" charset="-128"/>
                <a:cs typeface="ＭＳ Ｐゴシック" pitchFamily="-84" charset="-128"/>
              </a:rPr>
              <a:t>bits that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also depends on the plaintext.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In CFB encryption, like CBC encryption, the input block to each forward</a:t>
            </a:r>
          </a:p>
          <a:p>
            <a:r>
              <a:rPr lang="en-US" dirty="0">
                <a:latin typeface="Arial" pitchFamily="-84" charset="0"/>
                <a:ea typeface="ＭＳ Ｐゴシック" pitchFamily="-84" charset="-128"/>
                <a:cs typeface="ＭＳ Ｐゴシック" pitchFamily="-84" charset="-128"/>
              </a:rPr>
              <a:t>Cipher function (except the first) depends on the result of the previous forward</a:t>
            </a:r>
          </a:p>
          <a:p>
            <a:r>
              <a:rPr lang="en-US" dirty="0">
                <a:latin typeface="Arial" pitchFamily="-84" charset="0"/>
                <a:ea typeface="ＭＳ Ｐゴシック" pitchFamily="-84" charset="-128"/>
                <a:cs typeface="ＭＳ Ｐゴシック" pitchFamily="-84" charset="-128"/>
              </a:rPr>
              <a:t>Cipher function; therefore, multiple forward cipher operations cannot be performed</a:t>
            </a:r>
          </a:p>
          <a:p>
            <a:r>
              <a:rPr lang="en-US" dirty="0">
                <a:latin typeface="Arial" pitchFamily="-84" charset="0"/>
                <a:ea typeface="ＭＳ Ｐゴシック" pitchFamily="-84" charset="-128"/>
                <a:cs typeface="ＭＳ Ｐゴシック" pitchFamily="-84" charset="-128"/>
              </a:rPr>
              <a:t>in parallel. In CFB decryption, the required forward cipher operations can be performed</a:t>
            </a:r>
          </a:p>
          <a:p>
            <a:r>
              <a:rPr lang="en-US" dirty="0">
                <a:latin typeface="Arial" pitchFamily="-84" charset="0"/>
                <a:ea typeface="ＭＳ Ｐゴシック" pitchFamily="-84" charset="-128"/>
                <a:cs typeface="ＭＳ Ｐゴシック" pitchFamily="-84" charset="-128"/>
              </a:rPr>
              <a:t>in parallel if the input blocks are first constructed (in series) from the IV and</a:t>
            </a:r>
          </a:p>
          <a:p>
            <a:r>
              <a:rPr lang="en-US" dirty="0">
                <a:latin typeface="Arial" pitchFamily="-84" charset="0"/>
                <a:ea typeface="ＭＳ Ｐゴシック" pitchFamily="-84" charset="-128"/>
                <a:cs typeface="ＭＳ Ｐゴシック" pitchFamily="-84" charset="-128"/>
              </a:rPr>
              <a:t>the ciphertext.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738775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1F84A11-D313-4048-98E1-5F3A82032797}" type="slidenum">
              <a:rPr lang="en-AU">
                <a:latin typeface="Arial" pitchFamily="-84" charset="0"/>
              </a:rPr>
              <a:pPr/>
              <a:t>16</a:t>
            </a:fld>
            <a:endParaRPr lang="en-AU">
              <a:latin typeface="Arial" pitchFamily="-84" charset="0"/>
            </a:endParaRPr>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The </a:t>
            </a:r>
            <a:r>
              <a:rPr lang="en-US" b="1" dirty="0">
                <a:latin typeface="Arial" pitchFamily="-84" charset="0"/>
                <a:ea typeface="ＭＳ Ｐゴシック" pitchFamily="-84" charset="-128"/>
                <a:cs typeface="ＭＳ Ｐゴシック" pitchFamily="-84" charset="-128"/>
              </a:rPr>
              <a:t>output feedback  (OFB) mode</a:t>
            </a:r>
            <a:r>
              <a:rPr lang="en-US" dirty="0">
                <a:latin typeface="Arial" pitchFamily="-84" charset="0"/>
                <a:ea typeface="ＭＳ Ｐゴシック" pitchFamily="-84" charset="-128"/>
                <a:cs typeface="ＭＳ Ｐゴシック" pitchFamily="-84" charset="-128"/>
              </a:rPr>
              <a:t> is similar in structure to that of CFB. For OFB,</a:t>
            </a:r>
          </a:p>
          <a:p>
            <a:r>
              <a:rPr lang="en-US" dirty="0">
                <a:latin typeface="Arial" pitchFamily="-84" charset="0"/>
                <a:ea typeface="ＭＳ Ｐゴシック" pitchFamily="-84" charset="-128"/>
                <a:cs typeface="ＭＳ Ｐゴシック" pitchFamily="-84" charset="-128"/>
              </a:rPr>
              <a:t>the output of the encryption function is fed back to become the input for encrypting</a:t>
            </a:r>
          </a:p>
          <a:p>
            <a:r>
              <a:rPr lang="en-US" dirty="0">
                <a:latin typeface="Arial" pitchFamily="-84" charset="0"/>
                <a:ea typeface="ＭＳ Ｐゴシック" pitchFamily="-84" charset="-128"/>
                <a:cs typeface="ＭＳ Ｐゴシック" pitchFamily="-84" charset="-128"/>
              </a:rPr>
              <a:t>the next block of plaintext (Figure 7.6). In CFB, the output of the XOR unit is fed</a:t>
            </a:r>
          </a:p>
          <a:p>
            <a:r>
              <a:rPr lang="en-US" dirty="0">
                <a:latin typeface="Arial" pitchFamily="-84" charset="0"/>
                <a:ea typeface="ＭＳ Ｐゴシック" pitchFamily="-84" charset="-128"/>
                <a:cs typeface="ＭＳ Ｐゴシック" pitchFamily="-84" charset="-128"/>
              </a:rPr>
              <a:t>back to become input for encrypting the next block. The other difference is that the</a:t>
            </a:r>
          </a:p>
          <a:p>
            <a:r>
              <a:rPr lang="en-US" dirty="0">
                <a:latin typeface="Arial" pitchFamily="-84" charset="0"/>
                <a:ea typeface="ＭＳ Ｐゴシック" pitchFamily="-84" charset="-128"/>
                <a:cs typeface="ＭＳ Ｐゴシック" pitchFamily="-84" charset="-128"/>
              </a:rPr>
              <a:t>OFB mode operates on full blocks of plaintext and ciphertext, whereas CFB operates</a:t>
            </a:r>
          </a:p>
          <a:p>
            <a:r>
              <a:rPr lang="en-US" dirty="0">
                <a:latin typeface="Arial" pitchFamily="-84" charset="0"/>
                <a:ea typeface="ＭＳ Ｐゴシック" pitchFamily="-84" charset="-128"/>
                <a:cs typeface="ＭＳ Ｐゴシック" pitchFamily="-84" charset="-128"/>
              </a:rPr>
              <a:t>on an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 subset.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As with CBC and CFB, the OFB mode requires an initialization vector. In</a:t>
            </a:r>
          </a:p>
          <a:p>
            <a:r>
              <a:rPr lang="en-US" dirty="0">
                <a:latin typeface="Arial" pitchFamily="-84" charset="0"/>
                <a:ea typeface="ＭＳ Ｐゴシック" pitchFamily="-84" charset="-128"/>
                <a:cs typeface="ＭＳ Ｐゴシック" pitchFamily="-84" charset="-128"/>
              </a:rPr>
              <a:t>the case of OFB, the IV must be a nonce; that is, the IV must be unique to each</a:t>
            </a:r>
          </a:p>
          <a:p>
            <a:r>
              <a:rPr lang="en-US" dirty="0">
                <a:latin typeface="Arial" pitchFamily="-84" charset="0"/>
                <a:ea typeface="ＭＳ Ｐゴシック" pitchFamily="-84" charset="-128"/>
                <a:cs typeface="ＭＳ Ｐゴシック" pitchFamily="-84" charset="-128"/>
              </a:rPr>
              <a:t>execution of the encryption operation. The reason for this is that the sequence of</a:t>
            </a:r>
          </a:p>
          <a:p>
            <a:r>
              <a:rPr lang="en-US" dirty="0">
                <a:latin typeface="Arial" pitchFamily="-84" charset="0"/>
                <a:ea typeface="ＭＳ Ｐゴシック" pitchFamily="-84" charset="-128"/>
                <a:cs typeface="ＭＳ Ｐゴシック" pitchFamily="-84" charset="-128"/>
              </a:rPr>
              <a:t> encryption output blocks, </a:t>
            </a:r>
            <a:r>
              <a:rPr lang="en-US" i="1" dirty="0" err="1">
                <a:latin typeface="Arial" pitchFamily="-84" charset="0"/>
                <a:ea typeface="ＭＳ Ｐゴシック" pitchFamily="-84" charset="-128"/>
                <a:cs typeface="ＭＳ Ｐゴシック" pitchFamily="-84" charset="-128"/>
              </a:rPr>
              <a:t>O</a:t>
            </a:r>
            <a:r>
              <a:rPr lang="en-US" i="1" baseline="-25000" dirty="0" err="1">
                <a:latin typeface="Arial" pitchFamily="-84" charset="0"/>
                <a:ea typeface="ＭＳ Ｐゴシック" pitchFamily="-84" charset="-128"/>
                <a:cs typeface="ＭＳ Ｐゴシック" pitchFamily="-84" charset="-128"/>
              </a:rPr>
              <a:t>i</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depends only on the key and the IV and does not depend</a:t>
            </a:r>
          </a:p>
          <a:p>
            <a:r>
              <a:rPr lang="en-US" dirty="0">
                <a:latin typeface="Arial" pitchFamily="-84" charset="0"/>
                <a:ea typeface="ＭＳ Ｐゴシック" pitchFamily="-84" charset="-128"/>
                <a:cs typeface="ＭＳ Ｐゴシック" pitchFamily="-84" charset="-128"/>
              </a:rPr>
              <a:t>on the plaintext. Therefore, for a given key and IV, the stream of output bits</a:t>
            </a:r>
          </a:p>
          <a:p>
            <a:r>
              <a:rPr lang="en-US" dirty="0">
                <a:latin typeface="Arial" pitchFamily="-84" charset="0"/>
                <a:ea typeface="ＭＳ Ｐゴシック" pitchFamily="-84" charset="-128"/>
                <a:cs typeface="ＭＳ Ｐゴシック" pitchFamily="-84" charset="-128"/>
              </a:rPr>
              <a:t>used to XOR with the stream of plaintext bits is fixed. If two different messages had</a:t>
            </a:r>
          </a:p>
          <a:p>
            <a:r>
              <a:rPr lang="en-US" dirty="0">
                <a:latin typeface="Arial" pitchFamily="-84" charset="0"/>
                <a:ea typeface="ＭＳ Ｐゴシック" pitchFamily="-84" charset="-128"/>
                <a:cs typeface="ＭＳ Ｐゴシック" pitchFamily="-84" charset="-128"/>
              </a:rPr>
              <a:t>an identical block of plaintext in the identical position, then an attacker would be</a:t>
            </a:r>
          </a:p>
          <a:p>
            <a:r>
              <a:rPr lang="en-US" dirty="0">
                <a:latin typeface="Arial" pitchFamily="-84" charset="0"/>
                <a:ea typeface="ＭＳ Ｐゴシック" pitchFamily="-84" charset="-128"/>
                <a:cs typeface="ＭＳ Ｐゴシック" pitchFamily="-84" charset="-128"/>
              </a:rPr>
              <a:t>able to determine that portion of the </a:t>
            </a:r>
            <a:r>
              <a:rPr lang="en-US" i="1" dirty="0" err="1">
                <a:latin typeface="Arial" pitchFamily="-84" charset="0"/>
                <a:ea typeface="ＭＳ Ｐゴシック" pitchFamily="-84" charset="-128"/>
                <a:cs typeface="ＭＳ Ｐゴシック" pitchFamily="-84" charset="-128"/>
              </a:rPr>
              <a:t>O</a:t>
            </a:r>
            <a:r>
              <a:rPr lang="en-US" i="1" baseline="-25000" dirty="0" err="1">
                <a:latin typeface="Arial" pitchFamily="-84" charset="0"/>
                <a:ea typeface="ＭＳ Ｐゴシック" pitchFamily="-84" charset="-128"/>
                <a:cs typeface="ＭＳ Ｐゴシック" pitchFamily="-84" charset="-128"/>
              </a:rPr>
              <a:t>i</a:t>
            </a:r>
            <a:r>
              <a:rPr lang="en-US" dirty="0">
                <a:latin typeface="Arial" pitchFamily="-84" charset="0"/>
                <a:ea typeface="ＭＳ Ｐゴシック" pitchFamily="-84" charset="-128"/>
                <a:cs typeface="ＭＳ Ｐゴシック" pitchFamily="-84" charset="-128"/>
              </a:rPr>
              <a:t>  stream.</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One advantage of the OFB method is that bit errors in transmission do not</a:t>
            </a:r>
          </a:p>
          <a:p>
            <a:r>
              <a:rPr lang="en-US" dirty="0">
                <a:latin typeface="Arial" pitchFamily="-84" charset="0"/>
                <a:ea typeface="ＭＳ Ｐゴシック" pitchFamily="-84" charset="-128"/>
                <a:cs typeface="ＭＳ Ｐゴシック" pitchFamily="-84" charset="-128"/>
              </a:rPr>
              <a:t>propagate. For example, if a bit error occurs in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only the recovered value of </a:t>
            </a:r>
            <a:r>
              <a:rPr lang="en-US" i="1" dirty="0">
                <a:latin typeface="Arial" pitchFamily="-84" charset="0"/>
                <a:ea typeface="ＭＳ Ｐゴシック" pitchFamily="-84" charset="-128"/>
                <a:cs typeface="ＭＳ Ｐゴシック" pitchFamily="-84" charset="-128"/>
              </a:rPr>
              <a:t>P</a:t>
            </a:r>
            <a:r>
              <a:rPr lang="en-US" i="1" baseline="-25000" dirty="0">
                <a:latin typeface="Arial" pitchFamily="-84" charset="0"/>
                <a:ea typeface="ＭＳ Ｐゴシック" pitchFamily="-84" charset="-128"/>
                <a:cs typeface="ＭＳ Ｐゴシック" pitchFamily="-84" charset="-128"/>
              </a:rPr>
              <a:t>1</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is</a:t>
            </a:r>
          </a:p>
          <a:p>
            <a:r>
              <a:rPr lang="en-US" dirty="0">
                <a:latin typeface="Arial" pitchFamily="-84" charset="0"/>
                <a:ea typeface="ＭＳ Ｐゴシック" pitchFamily="-84" charset="-128"/>
                <a:cs typeface="ＭＳ Ｐゴシック" pitchFamily="-84" charset="-128"/>
              </a:rPr>
              <a:t>affected; subsequent plaintext units are not corrupted. With CFB,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also serves as</a:t>
            </a:r>
          </a:p>
          <a:p>
            <a:r>
              <a:rPr lang="en-US" dirty="0">
                <a:latin typeface="Arial" pitchFamily="-84" charset="0"/>
                <a:ea typeface="ＭＳ Ｐゴシック" pitchFamily="-84" charset="-128"/>
                <a:cs typeface="ＭＳ Ｐゴシック" pitchFamily="-84" charset="-128"/>
              </a:rPr>
              <a:t>input to the shift register and therefore causes additional corruption downstream.</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disadvantage of OFB is that it is more vulnerable to a message stream</a:t>
            </a:r>
          </a:p>
          <a:p>
            <a:r>
              <a:rPr lang="en-US" dirty="0">
                <a:latin typeface="Arial" pitchFamily="-84" charset="0"/>
                <a:ea typeface="ＭＳ Ｐゴシック" pitchFamily="-84" charset="-128"/>
                <a:cs typeface="ＭＳ Ｐゴシック" pitchFamily="-84" charset="-128"/>
              </a:rPr>
              <a:t>modification attack than is CFB. Consider that complementing a bit in the ciphertext</a:t>
            </a:r>
          </a:p>
          <a:p>
            <a:r>
              <a:rPr lang="en-US" dirty="0">
                <a:latin typeface="Arial" pitchFamily="-84" charset="0"/>
                <a:ea typeface="ＭＳ Ｐゴシック" pitchFamily="-84" charset="-128"/>
                <a:cs typeface="ＭＳ Ｐゴシック" pitchFamily="-84" charset="-128"/>
              </a:rPr>
              <a:t>complements the corresponding bit in the recovered plaintext. Thus, controlled</a:t>
            </a:r>
          </a:p>
          <a:p>
            <a:r>
              <a:rPr lang="en-US" dirty="0">
                <a:latin typeface="Arial" pitchFamily="-84" charset="0"/>
                <a:ea typeface="ＭＳ Ｐゴシック" pitchFamily="-84" charset="-128"/>
                <a:cs typeface="ＭＳ Ｐゴシック" pitchFamily="-84" charset="-128"/>
              </a:rPr>
              <a:t> changes to the recovered plaintext can be made. This may make it possible for an</a:t>
            </a:r>
          </a:p>
          <a:p>
            <a:r>
              <a:rPr lang="en-US" dirty="0">
                <a:latin typeface="Arial" pitchFamily="-84" charset="0"/>
                <a:ea typeface="ＭＳ Ｐゴシック" pitchFamily="-84" charset="-128"/>
                <a:cs typeface="ＭＳ Ｐゴシック" pitchFamily="-84" charset="-128"/>
              </a:rPr>
              <a:t>opponent, by making the necessary changes to the checksum portion of the message</a:t>
            </a:r>
          </a:p>
          <a:p>
            <a:r>
              <a:rPr lang="en-US" dirty="0">
                <a:latin typeface="Arial" pitchFamily="-84" charset="0"/>
                <a:ea typeface="ＭＳ Ｐゴシック" pitchFamily="-84" charset="-128"/>
                <a:cs typeface="ＭＳ Ｐゴシック" pitchFamily="-84" charset="-128"/>
              </a:rPr>
              <a:t>as well as to the data portion, to alter the ciphertext in such a way that it is not detected</a:t>
            </a:r>
          </a:p>
          <a:p>
            <a:r>
              <a:rPr lang="en-US" dirty="0">
                <a:latin typeface="Arial" pitchFamily="-84" charset="0"/>
                <a:ea typeface="ＭＳ Ｐゴシック" pitchFamily="-84" charset="-128"/>
                <a:cs typeface="ＭＳ Ｐゴシック" pitchFamily="-84" charset="-128"/>
              </a:rPr>
              <a:t>by an error-correcting code. For a further discussion, see [VOYD83].</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OFB has the structure of a typical stream cipher, because the cipher generates</a:t>
            </a:r>
          </a:p>
          <a:p>
            <a:r>
              <a:rPr lang="en-US" dirty="0">
                <a:latin typeface="Arial" pitchFamily="-84" charset="0"/>
                <a:ea typeface="ＭＳ Ｐゴシック" pitchFamily="-84" charset="-128"/>
                <a:cs typeface="ＭＳ Ｐゴシック" pitchFamily="-84" charset="-128"/>
              </a:rPr>
              <a:t>a stream of bits as a function of an initial value and a key, and that stream of</a:t>
            </a:r>
          </a:p>
          <a:p>
            <a:r>
              <a:rPr lang="en-US" dirty="0">
                <a:latin typeface="Arial" pitchFamily="-84" charset="0"/>
                <a:ea typeface="ＭＳ Ｐゴシック" pitchFamily="-84" charset="-128"/>
                <a:cs typeface="ＭＳ Ｐゴシック" pitchFamily="-84" charset="-128"/>
              </a:rPr>
              <a:t>bits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bits (see Figure 4.1). The generated stream that is</a:t>
            </a:r>
          </a:p>
          <a:p>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is itself independent of the plaintext; this is highlighted</a:t>
            </a:r>
          </a:p>
          <a:p>
            <a:r>
              <a:rPr lang="en-US" dirty="0">
                <a:latin typeface="Arial" pitchFamily="-84" charset="0"/>
                <a:ea typeface="ＭＳ Ｐゴシック" pitchFamily="-84" charset="-128"/>
                <a:cs typeface="ＭＳ Ｐゴシック" pitchFamily="-84" charset="-128"/>
              </a:rPr>
              <a:t>by dashed boxes in Figure 7.6. One distinction from the stream ciphers we discuss</a:t>
            </a:r>
          </a:p>
          <a:p>
            <a:r>
              <a:rPr lang="en-US" dirty="0">
                <a:latin typeface="Arial" pitchFamily="-84" charset="0"/>
                <a:ea typeface="ＭＳ Ｐゴシック" pitchFamily="-84" charset="-128"/>
                <a:cs typeface="ＭＳ Ｐゴシック" pitchFamily="-84" charset="-128"/>
              </a:rPr>
              <a:t>in Chapter 8 is that OFB encrypts plaintext a full block at a time, where typically a</a:t>
            </a:r>
          </a:p>
          <a:p>
            <a:r>
              <a:rPr lang="en-US" dirty="0">
                <a:latin typeface="Arial" pitchFamily="-84" charset="0"/>
                <a:ea typeface="ＭＳ Ｐゴシック" pitchFamily="-84" charset="-128"/>
                <a:cs typeface="ＭＳ Ｐゴシック" pitchFamily="-84" charset="-128"/>
              </a:rPr>
              <a:t>block is 64 or 128 bits. Many stream ciphers encrypt one byte at a time.</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1F84A11-D313-4048-98E1-5F3A82032797}" type="slidenum">
              <a:rPr lang="en-AU">
                <a:latin typeface="Arial" pitchFamily="-84" charset="0"/>
              </a:rPr>
              <a:pPr/>
              <a:t>17</a:t>
            </a:fld>
            <a:endParaRPr lang="en-AU">
              <a:latin typeface="Arial" pitchFamily="-84" charset="0"/>
            </a:endParaRPr>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The </a:t>
            </a:r>
            <a:r>
              <a:rPr lang="en-US" b="1" dirty="0">
                <a:latin typeface="Arial" pitchFamily="-84" charset="0"/>
                <a:ea typeface="ＭＳ Ｐゴシック" pitchFamily="-84" charset="-128"/>
                <a:cs typeface="ＭＳ Ｐゴシック" pitchFamily="-84" charset="-128"/>
              </a:rPr>
              <a:t>output feedback  (OFB) mode</a:t>
            </a:r>
            <a:r>
              <a:rPr lang="en-US" dirty="0">
                <a:latin typeface="Arial" pitchFamily="-84" charset="0"/>
                <a:ea typeface="ＭＳ Ｐゴシック" pitchFamily="-84" charset="-128"/>
                <a:cs typeface="ＭＳ Ｐゴシック" pitchFamily="-84" charset="-128"/>
              </a:rPr>
              <a:t> is similar in structure to that of CFB. For OFB,</a:t>
            </a:r>
          </a:p>
          <a:p>
            <a:r>
              <a:rPr lang="en-US" dirty="0">
                <a:latin typeface="Arial" pitchFamily="-84" charset="0"/>
                <a:ea typeface="ＭＳ Ｐゴシック" pitchFamily="-84" charset="-128"/>
                <a:cs typeface="ＭＳ Ｐゴシック" pitchFamily="-84" charset="-128"/>
              </a:rPr>
              <a:t>the output of the encryption function is fed back to become the input for encrypting</a:t>
            </a:r>
          </a:p>
          <a:p>
            <a:r>
              <a:rPr lang="en-US" dirty="0">
                <a:latin typeface="Arial" pitchFamily="-84" charset="0"/>
                <a:ea typeface="ＭＳ Ｐゴシック" pitchFamily="-84" charset="-128"/>
                <a:cs typeface="ＭＳ Ｐゴシック" pitchFamily="-84" charset="-128"/>
              </a:rPr>
              <a:t>the next block of plaintext (Figure 7.6). In CFB, the output of the XOR unit is fed</a:t>
            </a:r>
          </a:p>
          <a:p>
            <a:r>
              <a:rPr lang="en-US" dirty="0">
                <a:latin typeface="Arial" pitchFamily="-84" charset="0"/>
                <a:ea typeface="ＭＳ Ｐゴシック" pitchFamily="-84" charset="-128"/>
                <a:cs typeface="ＭＳ Ｐゴシック" pitchFamily="-84" charset="-128"/>
              </a:rPr>
              <a:t>back to become input for encrypting the next block. The other difference is that the</a:t>
            </a:r>
          </a:p>
          <a:p>
            <a:r>
              <a:rPr lang="en-US" dirty="0">
                <a:latin typeface="Arial" pitchFamily="-84" charset="0"/>
                <a:ea typeface="ＭＳ Ｐゴシック" pitchFamily="-84" charset="-128"/>
                <a:cs typeface="ＭＳ Ｐゴシック" pitchFamily="-84" charset="-128"/>
              </a:rPr>
              <a:t>OFB mode operates on full blocks of plaintext and ciphertext, whereas CFB operates</a:t>
            </a:r>
          </a:p>
          <a:p>
            <a:r>
              <a:rPr lang="en-US" dirty="0">
                <a:latin typeface="Arial" pitchFamily="-84" charset="0"/>
                <a:ea typeface="ＭＳ Ｐゴシック" pitchFamily="-84" charset="-128"/>
                <a:cs typeface="ＭＳ Ｐゴシック" pitchFamily="-84" charset="-128"/>
              </a:rPr>
              <a:t>on an </a:t>
            </a:r>
            <a:r>
              <a:rPr lang="en-US" i="1" dirty="0" err="1">
                <a:latin typeface="Arial" pitchFamily="-84" charset="0"/>
                <a:ea typeface="ＭＳ Ｐゴシック" pitchFamily="-84" charset="-128"/>
                <a:cs typeface="ＭＳ Ｐゴシック" pitchFamily="-84" charset="-128"/>
              </a:rPr>
              <a:t>s</a:t>
            </a:r>
            <a:r>
              <a:rPr lang="en-US" dirty="0">
                <a:latin typeface="Arial" pitchFamily="-84" charset="0"/>
                <a:ea typeface="ＭＳ Ｐゴシック" pitchFamily="-84" charset="-128"/>
                <a:cs typeface="ＭＳ Ｐゴシック" pitchFamily="-84" charset="-128"/>
              </a:rPr>
              <a:t> -bit subset.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As with CBC and CFB, the OFB mode requires an initialization vector. In</a:t>
            </a:r>
          </a:p>
          <a:p>
            <a:r>
              <a:rPr lang="en-US" dirty="0">
                <a:latin typeface="Arial" pitchFamily="-84" charset="0"/>
                <a:ea typeface="ＭＳ Ｐゴシック" pitchFamily="-84" charset="-128"/>
                <a:cs typeface="ＭＳ Ｐゴシック" pitchFamily="-84" charset="-128"/>
              </a:rPr>
              <a:t>the case of OFB, the IV must be a nonce; that is, the IV must be unique to each</a:t>
            </a:r>
          </a:p>
          <a:p>
            <a:r>
              <a:rPr lang="en-US" dirty="0">
                <a:latin typeface="Arial" pitchFamily="-84" charset="0"/>
                <a:ea typeface="ＭＳ Ｐゴシック" pitchFamily="-84" charset="-128"/>
                <a:cs typeface="ＭＳ Ｐゴシック" pitchFamily="-84" charset="-128"/>
              </a:rPr>
              <a:t>execution of the encryption operation. The reason for this is that the sequence of</a:t>
            </a:r>
          </a:p>
          <a:p>
            <a:r>
              <a:rPr lang="en-US" dirty="0">
                <a:latin typeface="Arial" pitchFamily="-84" charset="0"/>
                <a:ea typeface="ＭＳ Ｐゴシック" pitchFamily="-84" charset="-128"/>
                <a:cs typeface="ＭＳ Ｐゴシック" pitchFamily="-84" charset="-128"/>
              </a:rPr>
              <a:t> encryption output blocks, </a:t>
            </a:r>
            <a:r>
              <a:rPr lang="en-US" i="1" dirty="0" err="1">
                <a:latin typeface="Arial" pitchFamily="-84" charset="0"/>
                <a:ea typeface="ＭＳ Ｐゴシック" pitchFamily="-84" charset="-128"/>
                <a:cs typeface="ＭＳ Ｐゴシック" pitchFamily="-84" charset="-128"/>
              </a:rPr>
              <a:t>O</a:t>
            </a:r>
            <a:r>
              <a:rPr lang="en-US" i="1" baseline="-25000" dirty="0" err="1">
                <a:latin typeface="Arial" pitchFamily="-84" charset="0"/>
                <a:ea typeface="ＭＳ Ｐゴシック" pitchFamily="-84" charset="-128"/>
                <a:cs typeface="ＭＳ Ｐゴシック" pitchFamily="-84" charset="-128"/>
              </a:rPr>
              <a:t>i</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depends only on the key and the IV and does not depend</a:t>
            </a:r>
          </a:p>
          <a:p>
            <a:r>
              <a:rPr lang="en-US" dirty="0">
                <a:latin typeface="Arial" pitchFamily="-84" charset="0"/>
                <a:ea typeface="ＭＳ Ｐゴシック" pitchFamily="-84" charset="-128"/>
                <a:cs typeface="ＭＳ Ｐゴシック" pitchFamily="-84" charset="-128"/>
              </a:rPr>
              <a:t>on the plaintext. Therefore, for a given key and IV, the stream of output bits</a:t>
            </a:r>
          </a:p>
          <a:p>
            <a:r>
              <a:rPr lang="en-US" dirty="0">
                <a:latin typeface="Arial" pitchFamily="-84" charset="0"/>
                <a:ea typeface="ＭＳ Ｐゴシック" pitchFamily="-84" charset="-128"/>
                <a:cs typeface="ＭＳ Ｐゴシック" pitchFamily="-84" charset="-128"/>
              </a:rPr>
              <a:t>used to XOR with the stream of plaintext bits is fixed. If two different messages had</a:t>
            </a:r>
          </a:p>
          <a:p>
            <a:r>
              <a:rPr lang="en-US" dirty="0">
                <a:latin typeface="Arial" pitchFamily="-84" charset="0"/>
                <a:ea typeface="ＭＳ Ｐゴシック" pitchFamily="-84" charset="-128"/>
                <a:cs typeface="ＭＳ Ｐゴシック" pitchFamily="-84" charset="-128"/>
              </a:rPr>
              <a:t>an identical block of plaintext in the identical position, then an attacker would be</a:t>
            </a:r>
          </a:p>
          <a:p>
            <a:r>
              <a:rPr lang="en-US" dirty="0">
                <a:latin typeface="Arial" pitchFamily="-84" charset="0"/>
                <a:ea typeface="ＭＳ Ｐゴシック" pitchFamily="-84" charset="-128"/>
                <a:cs typeface="ＭＳ Ｐゴシック" pitchFamily="-84" charset="-128"/>
              </a:rPr>
              <a:t>able to determine that portion of the </a:t>
            </a:r>
            <a:r>
              <a:rPr lang="en-US" i="1" dirty="0" err="1">
                <a:latin typeface="Arial" pitchFamily="-84" charset="0"/>
                <a:ea typeface="ＭＳ Ｐゴシック" pitchFamily="-84" charset="-128"/>
                <a:cs typeface="ＭＳ Ｐゴシック" pitchFamily="-84" charset="-128"/>
              </a:rPr>
              <a:t>O</a:t>
            </a:r>
            <a:r>
              <a:rPr lang="en-US" i="1" baseline="-25000" dirty="0" err="1">
                <a:latin typeface="Arial" pitchFamily="-84" charset="0"/>
                <a:ea typeface="ＭＳ Ｐゴシック" pitchFamily="-84" charset="-128"/>
                <a:cs typeface="ＭＳ Ｐゴシック" pitchFamily="-84" charset="-128"/>
              </a:rPr>
              <a:t>i</a:t>
            </a:r>
            <a:r>
              <a:rPr lang="en-US" dirty="0">
                <a:latin typeface="Arial" pitchFamily="-84" charset="0"/>
                <a:ea typeface="ＭＳ Ｐゴシック" pitchFamily="-84" charset="-128"/>
                <a:cs typeface="ＭＳ Ｐゴシック" pitchFamily="-84" charset="-128"/>
              </a:rPr>
              <a:t>  stream.</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One advantage of the OFB method is that bit errors in transmission do not</a:t>
            </a:r>
          </a:p>
          <a:p>
            <a:r>
              <a:rPr lang="en-US" dirty="0">
                <a:latin typeface="Arial" pitchFamily="-84" charset="0"/>
                <a:ea typeface="ＭＳ Ｐゴシック" pitchFamily="-84" charset="-128"/>
                <a:cs typeface="ＭＳ Ｐゴシック" pitchFamily="-84" charset="-128"/>
              </a:rPr>
              <a:t>propagate. For example, if a bit error occurs in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only the recovered value of </a:t>
            </a:r>
            <a:r>
              <a:rPr lang="en-US" i="1" dirty="0">
                <a:latin typeface="Arial" pitchFamily="-84" charset="0"/>
                <a:ea typeface="ＭＳ Ｐゴシック" pitchFamily="-84" charset="-128"/>
                <a:cs typeface="ＭＳ Ｐゴシック" pitchFamily="-84" charset="-128"/>
              </a:rPr>
              <a:t>P</a:t>
            </a:r>
            <a:r>
              <a:rPr lang="en-US" i="1" baseline="-25000" dirty="0">
                <a:latin typeface="Arial" pitchFamily="-84" charset="0"/>
                <a:ea typeface="ＭＳ Ｐゴシック" pitchFamily="-84" charset="-128"/>
                <a:cs typeface="ＭＳ Ｐゴシック" pitchFamily="-84" charset="-128"/>
              </a:rPr>
              <a:t>1</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is</a:t>
            </a:r>
          </a:p>
          <a:p>
            <a:r>
              <a:rPr lang="en-US" dirty="0">
                <a:latin typeface="Arial" pitchFamily="-84" charset="0"/>
                <a:ea typeface="ＭＳ Ｐゴシック" pitchFamily="-84" charset="-128"/>
                <a:cs typeface="ＭＳ Ｐゴシック" pitchFamily="-84" charset="-128"/>
              </a:rPr>
              <a:t>affected; subsequent plaintext units are not corrupted. With CFB, </a:t>
            </a:r>
            <a:r>
              <a:rPr lang="en-US" i="1" dirty="0">
                <a:latin typeface="Arial" pitchFamily="-84" charset="0"/>
                <a:ea typeface="ＭＳ Ｐゴシック" pitchFamily="-84" charset="-128"/>
                <a:cs typeface="ＭＳ Ｐゴシック" pitchFamily="-84" charset="-128"/>
              </a:rPr>
              <a:t>C</a:t>
            </a:r>
            <a:r>
              <a:rPr lang="en-US"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also serves as</a:t>
            </a:r>
          </a:p>
          <a:p>
            <a:r>
              <a:rPr lang="en-US" dirty="0">
                <a:latin typeface="Arial" pitchFamily="-84" charset="0"/>
                <a:ea typeface="ＭＳ Ｐゴシック" pitchFamily="-84" charset="-128"/>
                <a:cs typeface="ＭＳ Ｐゴシック" pitchFamily="-84" charset="-128"/>
              </a:rPr>
              <a:t>input to the shift register and therefore causes additional corruption downstream.</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disadvantage of OFB is that it is more vulnerable to a message stream</a:t>
            </a:r>
          </a:p>
          <a:p>
            <a:r>
              <a:rPr lang="en-US" dirty="0">
                <a:latin typeface="Arial" pitchFamily="-84" charset="0"/>
                <a:ea typeface="ＭＳ Ｐゴシック" pitchFamily="-84" charset="-128"/>
                <a:cs typeface="ＭＳ Ｐゴシック" pitchFamily="-84" charset="-128"/>
              </a:rPr>
              <a:t>modification attack than is CFB. Consider that complementing a bit in the ciphertext</a:t>
            </a:r>
          </a:p>
          <a:p>
            <a:r>
              <a:rPr lang="en-US" dirty="0">
                <a:latin typeface="Arial" pitchFamily="-84" charset="0"/>
                <a:ea typeface="ＭＳ Ｐゴシック" pitchFamily="-84" charset="-128"/>
                <a:cs typeface="ＭＳ Ｐゴシック" pitchFamily="-84" charset="-128"/>
              </a:rPr>
              <a:t>complements the corresponding bit in the recovered plaintext. Thus, controlled</a:t>
            </a:r>
          </a:p>
          <a:p>
            <a:r>
              <a:rPr lang="en-US" dirty="0">
                <a:latin typeface="Arial" pitchFamily="-84" charset="0"/>
                <a:ea typeface="ＭＳ Ｐゴシック" pitchFamily="-84" charset="-128"/>
                <a:cs typeface="ＭＳ Ｐゴシック" pitchFamily="-84" charset="-128"/>
              </a:rPr>
              <a:t> changes to the recovered plaintext can be made. This may make it possible for an</a:t>
            </a:r>
          </a:p>
          <a:p>
            <a:r>
              <a:rPr lang="en-US" dirty="0">
                <a:latin typeface="Arial" pitchFamily="-84" charset="0"/>
                <a:ea typeface="ＭＳ Ｐゴシック" pitchFamily="-84" charset="-128"/>
                <a:cs typeface="ＭＳ Ｐゴシック" pitchFamily="-84" charset="-128"/>
              </a:rPr>
              <a:t>opponent, by making the necessary changes to the checksum portion of the message</a:t>
            </a:r>
          </a:p>
          <a:p>
            <a:r>
              <a:rPr lang="en-US" dirty="0">
                <a:latin typeface="Arial" pitchFamily="-84" charset="0"/>
                <a:ea typeface="ＭＳ Ｐゴシック" pitchFamily="-84" charset="-128"/>
                <a:cs typeface="ＭＳ Ｐゴシック" pitchFamily="-84" charset="-128"/>
              </a:rPr>
              <a:t>as well as to the data portion, to alter the ciphertext in such a way that it is not detected</a:t>
            </a:r>
          </a:p>
          <a:p>
            <a:r>
              <a:rPr lang="en-US" dirty="0">
                <a:latin typeface="Arial" pitchFamily="-84" charset="0"/>
                <a:ea typeface="ＭＳ Ｐゴシック" pitchFamily="-84" charset="-128"/>
                <a:cs typeface="ＭＳ Ｐゴシック" pitchFamily="-84" charset="-128"/>
              </a:rPr>
              <a:t>by an error-correcting code. For a further discussion, see [VOYD83].</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OFB has the structure of a typical stream cipher, because the cipher generates</a:t>
            </a:r>
          </a:p>
          <a:p>
            <a:r>
              <a:rPr lang="en-US" dirty="0">
                <a:latin typeface="Arial" pitchFamily="-84" charset="0"/>
                <a:ea typeface="ＭＳ Ｐゴシック" pitchFamily="-84" charset="-128"/>
                <a:cs typeface="ＭＳ Ｐゴシック" pitchFamily="-84" charset="-128"/>
              </a:rPr>
              <a:t>a stream of bits as a function of an initial value and a key, and that stream of</a:t>
            </a:r>
          </a:p>
          <a:p>
            <a:r>
              <a:rPr lang="en-US" dirty="0">
                <a:latin typeface="Arial" pitchFamily="-84" charset="0"/>
                <a:ea typeface="ＭＳ Ｐゴシック" pitchFamily="-84" charset="-128"/>
                <a:cs typeface="ＭＳ Ｐゴシック" pitchFamily="-84" charset="-128"/>
              </a:rPr>
              <a:t>bits is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bits (see Figure 4.1). The generated stream that is</a:t>
            </a:r>
          </a:p>
          <a:p>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is itself independent of the plaintext; this is highlighted</a:t>
            </a:r>
          </a:p>
          <a:p>
            <a:r>
              <a:rPr lang="en-US" dirty="0">
                <a:latin typeface="Arial" pitchFamily="-84" charset="0"/>
                <a:ea typeface="ＭＳ Ｐゴシック" pitchFamily="-84" charset="-128"/>
                <a:cs typeface="ＭＳ Ｐゴシック" pitchFamily="-84" charset="-128"/>
              </a:rPr>
              <a:t>by dashed boxes in Figure 7.6. One distinction from the stream ciphers we discuss</a:t>
            </a:r>
          </a:p>
          <a:p>
            <a:r>
              <a:rPr lang="en-US" dirty="0">
                <a:latin typeface="Arial" pitchFamily="-84" charset="0"/>
                <a:ea typeface="ＭＳ Ｐゴシック" pitchFamily="-84" charset="-128"/>
                <a:cs typeface="ＭＳ Ｐゴシック" pitchFamily="-84" charset="-128"/>
              </a:rPr>
              <a:t>in Chapter 8 is that OFB encrypts plaintext a full block at a time, where typically a</a:t>
            </a:r>
          </a:p>
          <a:p>
            <a:r>
              <a:rPr lang="en-US" dirty="0">
                <a:latin typeface="Arial" pitchFamily="-84" charset="0"/>
                <a:ea typeface="ＭＳ Ｐゴシック" pitchFamily="-84" charset="-128"/>
                <a:cs typeface="ＭＳ Ｐゴシック" pitchFamily="-84" charset="-128"/>
              </a:rPr>
              <a:t>block is 64 or 128 bits. Many stream ciphers encrypt one byte at a time.</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9351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9C05F5-00ED-0346-BDE6-91FAB24304DA}" type="slidenum">
              <a:rPr lang="en-AU">
                <a:latin typeface="Arial" pitchFamily="-84" charset="0"/>
              </a:rPr>
              <a:pPr/>
              <a:t>18</a:t>
            </a:fld>
            <a:endParaRPr lang="en-AU">
              <a:latin typeface="Arial" pitchFamily="-84" charset="0"/>
            </a:endParaRPr>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Although interest in the </a:t>
            </a:r>
            <a:r>
              <a:rPr lang="en-US" b="1" dirty="0">
                <a:latin typeface="Arial" pitchFamily="-84" charset="0"/>
                <a:ea typeface="ＭＳ Ｐゴシック" pitchFamily="-84" charset="-128"/>
                <a:cs typeface="ＭＳ Ｐゴシック" pitchFamily="-84" charset="-128"/>
              </a:rPr>
              <a:t>counter (CTR</a:t>
            </a:r>
            <a:r>
              <a:rPr lang="en-US" dirty="0">
                <a:latin typeface="Arial" pitchFamily="-84" charset="0"/>
                <a:ea typeface="ＭＳ Ｐゴシック" pitchFamily="-84" charset="-128"/>
                <a:cs typeface="ＭＳ Ｐゴシック" pitchFamily="-84" charset="-128"/>
              </a:rPr>
              <a:t>) mode has increased recently with applications</a:t>
            </a:r>
          </a:p>
          <a:p>
            <a:r>
              <a:rPr lang="en-US" dirty="0">
                <a:latin typeface="Arial" pitchFamily="-84" charset="0"/>
                <a:ea typeface="ＭＳ Ｐゴシック" pitchFamily="-84" charset="-128"/>
                <a:cs typeface="ＭＳ Ｐゴシック" pitchFamily="-84" charset="-128"/>
              </a:rPr>
              <a:t>to ATM (asynchronous transfer mode) network security and IP sec (IP security),</a:t>
            </a:r>
          </a:p>
          <a:p>
            <a:r>
              <a:rPr lang="en-US" dirty="0">
                <a:latin typeface="Arial" pitchFamily="-84" charset="0"/>
                <a:ea typeface="ＭＳ Ｐゴシック" pitchFamily="-84" charset="-128"/>
                <a:cs typeface="ＭＳ Ｐゴシック" pitchFamily="-84" charset="-128"/>
              </a:rPr>
              <a:t>this mode was proposed in 1979 (e.g., [DIFF79]).</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Figure 7.7 depicts the CTR mode. A counter equal to the plaintext block</a:t>
            </a:r>
          </a:p>
          <a:p>
            <a:r>
              <a:rPr lang="en-US" dirty="0">
                <a:latin typeface="Arial" pitchFamily="-84" charset="0"/>
                <a:ea typeface="ＭＳ Ｐゴシック" pitchFamily="-84" charset="-128"/>
                <a:cs typeface="ＭＳ Ｐゴシック" pitchFamily="-84" charset="-128"/>
              </a:rPr>
              <a:t>size is used. The only requirement stated in SP 800-38A is that the counter value</a:t>
            </a:r>
          </a:p>
          <a:p>
            <a:r>
              <a:rPr lang="en-US" dirty="0">
                <a:latin typeface="Arial" pitchFamily="-84" charset="0"/>
                <a:ea typeface="ＭＳ Ｐゴシック" pitchFamily="-84" charset="-128"/>
                <a:cs typeface="ＭＳ Ｐゴシック" pitchFamily="-84" charset="-128"/>
              </a:rPr>
              <a:t>must be different for each plaintext block that is encrypted. Typically, the counter</a:t>
            </a:r>
          </a:p>
          <a:p>
            <a:r>
              <a:rPr lang="en-US" dirty="0">
                <a:latin typeface="Arial" pitchFamily="-84" charset="0"/>
                <a:ea typeface="ＭＳ Ｐゴシック" pitchFamily="-84" charset="-128"/>
                <a:cs typeface="ＭＳ Ｐゴシック" pitchFamily="-84" charset="-128"/>
              </a:rPr>
              <a:t>is initialized to some value and then incremented by 1 for each subsequent block</a:t>
            </a:r>
          </a:p>
          <a:p>
            <a:r>
              <a:rPr lang="en-US" dirty="0">
                <a:latin typeface="Arial" pitchFamily="-84" charset="0"/>
                <a:ea typeface="ＭＳ Ｐゴシック" pitchFamily="-84" charset="-128"/>
                <a:cs typeface="ＭＳ Ｐゴシック" pitchFamily="-84" charset="-128"/>
              </a:rPr>
              <a:t>(modulo 2</a:t>
            </a:r>
            <a:r>
              <a:rPr lang="en-US" baseline="30000" dirty="0">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 where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is the block size). For encryption, the counter is encrypted and</a:t>
            </a:r>
          </a:p>
          <a:p>
            <a:r>
              <a:rPr lang="en-US" dirty="0">
                <a:latin typeface="Arial" pitchFamily="-84" charset="0"/>
                <a:ea typeface="ＭＳ Ｐゴシック" pitchFamily="-84" charset="-128"/>
                <a:cs typeface="ＭＳ Ｐゴシック" pitchFamily="-84" charset="-128"/>
              </a:rPr>
              <a:t>then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block to produce the ciphertext block; there is no</a:t>
            </a:r>
          </a:p>
          <a:p>
            <a:r>
              <a:rPr lang="en-US" dirty="0">
                <a:latin typeface="Arial" pitchFamily="-84" charset="0"/>
                <a:ea typeface="ＭＳ Ｐゴシック" pitchFamily="-84" charset="-128"/>
                <a:cs typeface="ＭＳ Ｐゴシック" pitchFamily="-84" charset="-128"/>
              </a:rPr>
              <a:t>chaining. For decryption, the same sequence of counter values is used, with each encrypted</a:t>
            </a:r>
          </a:p>
          <a:p>
            <a:r>
              <a:rPr lang="en-US" dirty="0">
                <a:latin typeface="Arial" pitchFamily="-84" charset="0"/>
                <a:ea typeface="ＭＳ Ｐゴシック" pitchFamily="-84" charset="-128"/>
                <a:cs typeface="ＭＳ Ｐゴシック" pitchFamily="-84" charset="-128"/>
              </a:rPr>
              <a:t>counter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a ciphertext block to recover the corresponding plaintext</a:t>
            </a:r>
          </a:p>
          <a:p>
            <a:r>
              <a:rPr lang="en-US" dirty="0">
                <a:latin typeface="Arial" pitchFamily="-84" charset="0"/>
                <a:ea typeface="ＭＳ Ｐゴシック" pitchFamily="-84" charset="-128"/>
                <a:cs typeface="ＭＳ Ｐゴシック" pitchFamily="-84" charset="-128"/>
              </a:rPr>
              <a:t>block. Thus, the initial counter value must be made available for decryption.</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As with the OFB mode, the initial counter value must be a nonce; that is, </a:t>
            </a:r>
            <a:r>
              <a:rPr lang="en-US" i="1" dirty="0">
                <a:latin typeface="Arial" pitchFamily="-84" charset="0"/>
                <a:ea typeface="ＭＳ Ｐゴシック" pitchFamily="-84" charset="-128"/>
                <a:cs typeface="ＭＳ Ｐゴシック" pitchFamily="-84" charset="-128"/>
              </a:rPr>
              <a:t>T</a:t>
            </a:r>
            <a:r>
              <a:rPr lang="en-US" i="1" baseline="-25000" dirty="0">
                <a:latin typeface="Arial" pitchFamily="-84" charset="0"/>
                <a:ea typeface="ＭＳ Ｐゴシック" pitchFamily="-84" charset="-128"/>
                <a:cs typeface="ＭＳ Ｐゴシック" pitchFamily="-84" charset="-128"/>
              </a:rPr>
              <a:t>1</a:t>
            </a:r>
          </a:p>
          <a:p>
            <a:r>
              <a:rPr lang="en-US" dirty="0">
                <a:latin typeface="Arial" pitchFamily="-84" charset="0"/>
                <a:ea typeface="ＭＳ Ｐゴシック" pitchFamily="-84" charset="-128"/>
                <a:cs typeface="ＭＳ Ｐゴシック" pitchFamily="-84" charset="-128"/>
              </a:rPr>
              <a:t> must be different for all of the messages encrypted using the same key. Further,</a:t>
            </a:r>
          </a:p>
          <a:p>
            <a:r>
              <a:rPr lang="en-US" dirty="0">
                <a:latin typeface="Arial" pitchFamily="-84" charset="0"/>
                <a:ea typeface="ＭＳ Ｐゴシック" pitchFamily="-84" charset="-128"/>
                <a:cs typeface="ＭＳ Ｐゴシック" pitchFamily="-84" charset="-128"/>
              </a:rPr>
              <a:t>all </a:t>
            </a:r>
            <a:r>
              <a:rPr lang="en-US" i="1" dirty="0">
                <a:latin typeface="Arial" pitchFamily="-84" charset="0"/>
                <a:ea typeface="ＭＳ Ｐゴシック" pitchFamily="-84" charset="-128"/>
                <a:cs typeface="ＭＳ Ｐゴシック" pitchFamily="-84" charset="-128"/>
              </a:rPr>
              <a:t>T</a:t>
            </a:r>
            <a:r>
              <a:rPr lang="en-US" i="1" baseline="-25000" dirty="0">
                <a:latin typeface="Arial" pitchFamily="-84" charset="0"/>
                <a:ea typeface="ＭＳ Ｐゴシック" pitchFamily="-84" charset="-128"/>
                <a:cs typeface="ＭＳ Ｐゴシック" pitchFamily="-84" charset="-128"/>
              </a:rPr>
              <a:t>i</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values across all messages must be unique. If, contrary to this requirement, a</a:t>
            </a:r>
          </a:p>
          <a:p>
            <a:r>
              <a:rPr lang="en-US" dirty="0">
                <a:latin typeface="Arial" pitchFamily="-84" charset="0"/>
                <a:ea typeface="ＭＳ Ｐゴシック" pitchFamily="-84" charset="-128"/>
                <a:cs typeface="ＭＳ Ｐゴシック" pitchFamily="-84" charset="-128"/>
              </a:rPr>
              <a:t>counter value is used multiple times, then the confidentiality of all of the plaintext</a:t>
            </a:r>
          </a:p>
          <a:p>
            <a:r>
              <a:rPr lang="en-US" dirty="0">
                <a:latin typeface="Arial" pitchFamily="-84" charset="0"/>
                <a:ea typeface="ＭＳ Ｐゴシック" pitchFamily="-84" charset="-128"/>
                <a:cs typeface="ＭＳ Ｐゴシック" pitchFamily="-84" charset="-128"/>
              </a:rPr>
              <a:t>blocks corresponding to that counter value may be compromised. In particular, if</a:t>
            </a:r>
          </a:p>
          <a:p>
            <a:r>
              <a:rPr lang="en-US" dirty="0">
                <a:latin typeface="Arial" pitchFamily="-84" charset="0"/>
                <a:ea typeface="ＭＳ Ｐゴシック" pitchFamily="-84" charset="-128"/>
                <a:cs typeface="ＭＳ Ｐゴシック" pitchFamily="-84" charset="-128"/>
              </a:rPr>
              <a:t>any plaintext block that is encrypted using a given counter value is known, then</a:t>
            </a:r>
          </a:p>
          <a:p>
            <a:r>
              <a:rPr lang="en-US" dirty="0">
                <a:latin typeface="Arial" pitchFamily="-84" charset="0"/>
                <a:ea typeface="ＭＳ Ｐゴシック" pitchFamily="-84" charset="-128"/>
                <a:cs typeface="ＭＳ Ｐゴシック" pitchFamily="-84" charset="-128"/>
              </a:rPr>
              <a:t>the output of the encryption function can be determined easily from the associated</a:t>
            </a:r>
          </a:p>
          <a:p>
            <a:r>
              <a:rPr lang="en-US" dirty="0">
                <a:latin typeface="Arial" pitchFamily="-84" charset="0"/>
                <a:ea typeface="ＭＳ Ｐゴシック" pitchFamily="-84" charset="-128"/>
                <a:cs typeface="ＭＳ Ｐゴシック" pitchFamily="-84" charset="-128"/>
              </a:rPr>
              <a:t>ciphertext block. This output allows any other plaintext blocks that are encrypted</a:t>
            </a:r>
          </a:p>
          <a:p>
            <a:r>
              <a:rPr lang="en-US" dirty="0">
                <a:latin typeface="Arial" pitchFamily="-84" charset="0"/>
                <a:ea typeface="ＭＳ Ｐゴシック" pitchFamily="-84" charset="-128"/>
                <a:cs typeface="ＭＳ Ｐゴシック" pitchFamily="-84" charset="-128"/>
              </a:rPr>
              <a:t>using the same counter value to be easily recovered from their associated ciphertext</a:t>
            </a:r>
          </a:p>
          <a:p>
            <a:r>
              <a:rPr lang="en-US" dirty="0">
                <a:latin typeface="Arial" pitchFamily="-84" charset="0"/>
                <a:ea typeface="ＭＳ Ｐゴシック" pitchFamily="-84" charset="-128"/>
                <a:cs typeface="ＭＳ Ｐゴシック" pitchFamily="-84" charset="-128"/>
              </a:rPr>
              <a:t>blocks.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One way to ensure the uniqueness of counter values is to continue to increment</a:t>
            </a:r>
          </a:p>
          <a:p>
            <a:r>
              <a:rPr lang="en-US" dirty="0">
                <a:latin typeface="Arial" pitchFamily="-84" charset="0"/>
                <a:ea typeface="ＭＳ Ｐゴシック" pitchFamily="-84" charset="-128"/>
                <a:cs typeface="ＭＳ Ｐゴシック" pitchFamily="-84" charset="-128"/>
              </a:rPr>
              <a:t>the counter value by 1 across messages. That is, the first counter value of the</a:t>
            </a:r>
          </a:p>
          <a:p>
            <a:r>
              <a:rPr lang="en-US" dirty="0">
                <a:latin typeface="Arial" pitchFamily="-84" charset="0"/>
                <a:ea typeface="ＭＳ Ｐゴシック" pitchFamily="-84" charset="-128"/>
                <a:cs typeface="ＭＳ Ｐゴシック" pitchFamily="-84" charset="-128"/>
              </a:rPr>
              <a:t>each message is one more than the last counter value of the preceding message.</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9C05F5-00ED-0346-BDE6-91FAB24304DA}" type="slidenum">
              <a:rPr lang="en-AU">
                <a:latin typeface="Arial" pitchFamily="-84" charset="0"/>
              </a:rPr>
              <a:pPr/>
              <a:t>19</a:t>
            </a:fld>
            <a:endParaRPr lang="en-AU">
              <a:latin typeface="Arial" pitchFamily="-84" charset="0"/>
            </a:endParaRPr>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Although interest in the </a:t>
            </a:r>
            <a:r>
              <a:rPr lang="en-US" b="1" dirty="0">
                <a:latin typeface="Arial" pitchFamily="-84" charset="0"/>
                <a:ea typeface="ＭＳ Ｐゴシック" pitchFamily="-84" charset="-128"/>
                <a:cs typeface="ＭＳ Ｐゴシック" pitchFamily="-84" charset="-128"/>
              </a:rPr>
              <a:t>counter (CTR</a:t>
            </a:r>
            <a:r>
              <a:rPr lang="en-US" dirty="0">
                <a:latin typeface="Arial" pitchFamily="-84" charset="0"/>
                <a:ea typeface="ＭＳ Ｐゴシック" pitchFamily="-84" charset="-128"/>
                <a:cs typeface="ＭＳ Ｐゴシック" pitchFamily="-84" charset="-128"/>
              </a:rPr>
              <a:t>) mode has increased recently with applications</a:t>
            </a:r>
          </a:p>
          <a:p>
            <a:r>
              <a:rPr lang="en-US" dirty="0">
                <a:latin typeface="Arial" pitchFamily="-84" charset="0"/>
                <a:ea typeface="ＭＳ Ｐゴシック" pitchFamily="-84" charset="-128"/>
                <a:cs typeface="ＭＳ Ｐゴシック" pitchFamily="-84" charset="-128"/>
              </a:rPr>
              <a:t>to ATM (asynchronous transfer mode) network security and IP sec (IP security),</a:t>
            </a:r>
          </a:p>
          <a:p>
            <a:r>
              <a:rPr lang="en-US" dirty="0">
                <a:latin typeface="Arial" pitchFamily="-84" charset="0"/>
                <a:ea typeface="ＭＳ Ｐゴシック" pitchFamily="-84" charset="-128"/>
                <a:cs typeface="ＭＳ Ｐゴシック" pitchFamily="-84" charset="-128"/>
              </a:rPr>
              <a:t>this mode was proposed in 1979 (e.g., [DIFF79]).</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Figure 7.7 depicts the CTR mode. A counter equal to the plaintext block</a:t>
            </a:r>
          </a:p>
          <a:p>
            <a:r>
              <a:rPr lang="en-US" dirty="0">
                <a:latin typeface="Arial" pitchFamily="-84" charset="0"/>
                <a:ea typeface="ＭＳ Ｐゴシック" pitchFamily="-84" charset="-128"/>
                <a:cs typeface="ＭＳ Ｐゴシック" pitchFamily="-84" charset="-128"/>
              </a:rPr>
              <a:t>size is used. The only requirement stated in SP 800-38A is that the counter value</a:t>
            </a:r>
          </a:p>
          <a:p>
            <a:r>
              <a:rPr lang="en-US" dirty="0">
                <a:latin typeface="Arial" pitchFamily="-84" charset="0"/>
                <a:ea typeface="ＭＳ Ｐゴシック" pitchFamily="-84" charset="-128"/>
                <a:cs typeface="ＭＳ Ｐゴシック" pitchFamily="-84" charset="-128"/>
              </a:rPr>
              <a:t>must be different for each plaintext block that is encrypted. Typically, the counter</a:t>
            </a:r>
          </a:p>
          <a:p>
            <a:r>
              <a:rPr lang="en-US" dirty="0">
                <a:latin typeface="Arial" pitchFamily="-84" charset="0"/>
                <a:ea typeface="ＭＳ Ｐゴシック" pitchFamily="-84" charset="-128"/>
                <a:cs typeface="ＭＳ Ｐゴシック" pitchFamily="-84" charset="-128"/>
              </a:rPr>
              <a:t>is initialized to some value and then incremented by 1 for each subsequent block</a:t>
            </a:r>
          </a:p>
          <a:p>
            <a:r>
              <a:rPr lang="en-US" dirty="0">
                <a:latin typeface="Arial" pitchFamily="-84" charset="0"/>
                <a:ea typeface="ＭＳ Ｐゴシック" pitchFamily="-84" charset="-128"/>
                <a:cs typeface="ＭＳ Ｐゴシック" pitchFamily="-84" charset="-128"/>
              </a:rPr>
              <a:t>(modulo 2</a:t>
            </a:r>
            <a:r>
              <a:rPr lang="en-US" baseline="30000" dirty="0">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 where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is the block size). For encryption, the counter is encrypted and</a:t>
            </a:r>
          </a:p>
          <a:p>
            <a:r>
              <a:rPr lang="en-US" dirty="0">
                <a:latin typeface="Arial" pitchFamily="-84" charset="0"/>
                <a:ea typeface="ＭＳ Ｐゴシック" pitchFamily="-84" charset="-128"/>
                <a:cs typeface="ＭＳ Ｐゴシック" pitchFamily="-84" charset="-128"/>
              </a:rPr>
              <a:t>then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the plaintext block to produce the ciphertext block; there is no</a:t>
            </a:r>
          </a:p>
          <a:p>
            <a:r>
              <a:rPr lang="en-US" dirty="0">
                <a:latin typeface="Arial" pitchFamily="-84" charset="0"/>
                <a:ea typeface="ＭＳ Ｐゴシック" pitchFamily="-84" charset="-128"/>
                <a:cs typeface="ＭＳ Ｐゴシック" pitchFamily="-84" charset="-128"/>
              </a:rPr>
              <a:t>chaining. For decryption, the same sequence of counter values is used, with each encrypted</a:t>
            </a:r>
          </a:p>
          <a:p>
            <a:r>
              <a:rPr lang="en-US" dirty="0">
                <a:latin typeface="Arial" pitchFamily="-84" charset="0"/>
                <a:ea typeface="ＭＳ Ｐゴシック" pitchFamily="-84" charset="-128"/>
                <a:cs typeface="ＭＳ Ｐゴシック" pitchFamily="-84" charset="-128"/>
              </a:rPr>
              <a:t>counter </a:t>
            </a:r>
            <a:r>
              <a:rPr lang="en-US" dirty="0" err="1">
                <a:latin typeface="Arial" pitchFamily="-84" charset="0"/>
                <a:ea typeface="ＭＳ Ｐゴシック" pitchFamily="-84" charset="-128"/>
                <a:cs typeface="ＭＳ Ｐゴシック" pitchFamily="-84" charset="-128"/>
              </a:rPr>
              <a:t>XORed</a:t>
            </a:r>
            <a:r>
              <a:rPr lang="en-US" dirty="0">
                <a:latin typeface="Arial" pitchFamily="-84" charset="0"/>
                <a:ea typeface="ＭＳ Ｐゴシック" pitchFamily="-84" charset="-128"/>
                <a:cs typeface="ＭＳ Ｐゴシック" pitchFamily="-84" charset="-128"/>
              </a:rPr>
              <a:t> with a ciphertext block to recover the corresponding plaintext</a:t>
            </a:r>
          </a:p>
          <a:p>
            <a:r>
              <a:rPr lang="en-US" dirty="0">
                <a:latin typeface="Arial" pitchFamily="-84" charset="0"/>
                <a:ea typeface="ＭＳ Ｐゴシック" pitchFamily="-84" charset="-128"/>
                <a:cs typeface="ＭＳ Ｐゴシック" pitchFamily="-84" charset="-128"/>
              </a:rPr>
              <a:t>block. Thus, the initial counter value must be made available for decryption.</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As with the OFB mode, the initial counter value must be a nonce; that is, </a:t>
            </a:r>
            <a:r>
              <a:rPr lang="en-US" i="1" dirty="0">
                <a:latin typeface="Arial" pitchFamily="-84" charset="0"/>
                <a:ea typeface="ＭＳ Ｐゴシック" pitchFamily="-84" charset="-128"/>
                <a:cs typeface="ＭＳ Ｐゴシック" pitchFamily="-84" charset="-128"/>
              </a:rPr>
              <a:t>T</a:t>
            </a:r>
            <a:r>
              <a:rPr lang="en-US" i="1" baseline="-25000" dirty="0">
                <a:latin typeface="Arial" pitchFamily="-84" charset="0"/>
                <a:ea typeface="ＭＳ Ｐゴシック" pitchFamily="-84" charset="-128"/>
                <a:cs typeface="ＭＳ Ｐゴシック" pitchFamily="-84" charset="-128"/>
              </a:rPr>
              <a:t>1</a:t>
            </a:r>
          </a:p>
          <a:p>
            <a:r>
              <a:rPr lang="en-US" dirty="0">
                <a:latin typeface="Arial" pitchFamily="-84" charset="0"/>
                <a:ea typeface="ＭＳ Ｐゴシック" pitchFamily="-84" charset="-128"/>
                <a:cs typeface="ＭＳ Ｐゴシック" pitchFamily="-84" charset="-128"/>
              </a:rPr>
              <a:t> must be different for all of the messages encrypted using the same key. Further,</a:t>
            </a:r>
          </a:p>
          <a:p>
            <a:r>
              <a:rPr lang="en-US" dirty="0">
                <a:latin typeface="Arial" pitchFamily="-84" charset="0"/>
                <a:ea typeface="ＭＳ Ｐゴシック" pitchFamily="-84" charset="-128"/>
                <a:cs typeface="ＭＳ Ｐゴシック" pitchFamily="-84" charset="-128"/>
              </a:rPr>
              <a:t>all </a:t>
            </a:r>
            <a:r>
              <a:rPr lang="en-US" i="1" dirty="0">
                <a:latin typeface="Arial" pitchFamily="-84" charset="0"/>
                <a:ea typeface="ＭＳ Ｐゴシック" pitchFamily="-84" charset="-128"/>
                <a:cs typeface="ＭＳ Ｐゴシック" pitchFamily="-84" charset="-128"/>
              </a:rPr>
              <a:t>T</a:t>
            </a:r>
            <a:r>
              <a:rPr lang="en-US" i="1" baseline="-25000" dirty="0">
                <a:latin typeface="Arial" pitchFamily="-84" charset="0"/>
                <a:ea typeface="ＭＳ Ｐゴシック" pitchFamily="-84" charset="-128"/>
                <a:cs typeface="ＭＳ Ｐゴシック" pitchFamily="-84" charset="-128"/>
              </a:rPr>
              <a:t>i</a:t>
            </a:r>
            <a:r>
              <a:rPr lang="en-US" baseline="-25000" dirty="0">
                <a:latin typeface="Arial" pitchFamily="-84" charset="0"/>
                <a:ea typeface="ＭＳ Ｐゴシック" pitchFamily="-84" charset="-128"/>
                <a:cs typeface="ＭＳ Ｐゴシック" pitchFamily="-84" charset="-128"/>
              </a:rPr>
              <a:t> </a:t>
            </a:r>
            <a:r>
              <a:rPr lang="en-US" dirty="0">
                <a:latin typeface="Arial" pitchFamily="-84" charset="0"/>
                <a:ea typeface="ＭＳ Ｐゴシック" pitchFamily="-84" charset="-128"/>
                <a:cs typeface="ＭＳ Ｐゴシック" pitchFamily="-84" charset="-128"/>
              </a:rPr>
              <a:t> values across all messages must be unique. If, contrary to this requirement, a</a:t>
            </a:r>
          </a:p>
          <a:p>
            <a:r>
              <a:rPr lang="en-US" dirty="0">
                <a:latin typeface="Arial" pitchFamily="-84" charset="0"/>
                <a:ea typeface="ＭＳ Ｐゴシック" pitchFamily="-84" charset="-128"/>
                <a:cs typeface="ＭＳ Ｐゴシック" pitchFamily="-84" charset="-128"/>
              </a:rPr>
              <a:t>counter value is used multiple times, then the confidentiality of all of the plaintext</a:t>
            </a:r>
          </a:p>
          <a:p>
            <a:r>
              <a:rPr lang="en-US" dirty="0">
                <a:latin typeface="Arial" pitchFamily="-84" charset="0"/>
                <a:ea typeface="ＭＳ Ｐゴシック" pitchFamily="-84" charset="-128"/>
                <a:cs typeface="ＭＳ Ｐゴシック" pitchFamily="-84" charset="-128"/>
              </a:rPr>
              <a:t>blocks corresponding to that counter value may be compromised. In particular, if</a:t>
            </a:r>
          </a:p>
          <a:p>
            <a:r>
              <a:rPr lang="en-US" dirty="0">
                <a:latin typeface="Arial" pitchFamily="-84" charset="0"/>
                <a:ea typeface="ＭＳ Ｐゴシック" pitchFamily="-84" charset="-128"/>
                <a:cs typeface="ＭＳ Ｐゴシック" pitchFamily="-84" charset="-128"/>
              </a:rPr>
              <a:t>any plaintext block that is encrypted using a given counter value is known, then</a:t>
            </a:r>
          </a:p>
          <a:p>
            <a:r>
              <a:rPr lang="en-US" dirty="0">
                <a:latin typeface="Arial" pitchFamily="-84" charset="0"/>
                <a:ea typeface="ＭＳ Ｐゴシック" pitchFamily="-84" charset="-128"/>
                <a:cs typeface="ＭＳ Ｐゴシック" pitchFamily="-84" charset="-128"/>
              </a:rPr>
              <a:t>the output of the encryption function can be determined easily from the associated</a:t>
            </a:r>
          </a:p>
          <a:p>
            <a:r>
              <a:rPr lang="en-US" dirty="0">
                <a:latin typeface="Arial" pitchFamily="-84" charset="0"/>
                <a:ea typeface="ＭＳ Ｐゴシック" pitchFamily="-84" charset="-128"/>
                <a:cs typeface="ＭＳ Ｐゴシック" pitchFamily="-84" charset="-128"/>
              </a:rPr>
              <a:t>ciphertext block. This output allows any other plaintext blocks that are encrypted</a:t>
            </a:r>
          </a:p>
          <a:p>
            <a:r>
              <a:rPr lang="en-US" dirty="0">
                <a:latin typeface="Arial" pitchFamily="-84" charset="0"/>
                <a:ea typeface="ＭＳ Ｐゴシック" pitchFamily="-84" charset="-128"/>
                <a:cs typeface="ＭＳ Ｐゴシック" pitchFamily="-84" charset="-128"/>
              </a:rPr>
              <a:t>using the same counter value to be easily recovered from their associated ciphertext</a:t>
            </a:r>
          </a:p>
          <a:p>
            <a:r>
              <a:rPr lang="en-US" dirty="0">
                <a:latin typeface="Arial" pitchFamily="-84" charset="0"/>
                <a:ea typeface="ＭＳ Ｐゴシック" pitchFamily="-84" charset="-128"/>
                <a:cs typeface="ＭＳ Ｐゴシック" pitchFamily="-84" charset="-128"/>
              </a:rPr>
              <a:t>blocks.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One way to ensure the uniqueness of counter values is to continue to increment</a:t>
            </a:r>
          </a:p>
          <a:p>
            <a:r>
              <a:rPr lang="en-US" dirty="0">
                <a:latin typeface="Arial" pitchFamily="-84" charset="0"/>
                <a:ea typeface="ＭＳ Ｐゴシック" pitchFamily="-84" charset="-128"/>
                <a:cs typeface="ＭＳ Ｐゴシック" pitchFamily="-84" charset="-128"/>
              </a:rPr>
              <a:t>the counter value by 1 across messages. That is, the first counter value of the</a:t>
            </a:r>
          </a:p>
          <a:p>
            <a:r>
              <a:rPr lang="en-US" dirty="0">
                <a:latin typeface="Arial" pitchFamily="-84" charset="0"/>
                <a:ea typeface="ＭＳ Ｐゴシック" pitchFamily="-84" charset="-128"/>
                <a:cs typeface="ＭＳ Ｐゴシック" pitchFamily="-84" charset="-128"/>
              </a:rPr>
              <a:t>each message is one more than the last counter value of the preceding message.</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01638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This chapter continues our discussion of symmetric ciphers. We begin with the topic of</a:t>
            </a:r>
          </a:p>
          <a:p>
            <a:r>
              <a:rPr lang="en-US" dirty="0">
                <a:latin typeface="Arial" pitchFamily="-84" charset="0"/>
                <a:ea typeface="ＭＳ Ｐゴシック" pitchFamily="-84" charset="-128"/>
                <a:cs typeface="ＭＳ Ｐゴシック" pitchFamily="-84" charset="-128"/>
              </a:rPr>
              <a:t>multiple encryption, looking in particular at the most widely used multiple-encryption</a:t>
            </a:r>
          </a:p>
          <a:p>
            <a:r>
              <a:rPr lang="en-US" dirty="0">
                <a:latin typeface="Arial" pitchFamily="-84" charset="0"/>
                <a:ea typeface="ＭＳ Ｐゴシック" pitchFamily="-84" charset="-128"/>
                <a:cs typeface="ＭＳ Ｐゴシック" pitchFamily="-84" charset="-128"/>
              </a:rPr>
              <a:t>scheme: triple DES.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chapter next turns to the subject of block cipher modes of operation. We</a:t>
            </a:r>
          </a:p>
          <a:p>
            <a:r>
              <a:rPr lang="en-US" dirty="0">
                <a:latin typeface="Arial" pitchFamily="-84" charset="0"/>
                <a:ea typeface="ＭＳ Ｐゴシック" pitchFamily="-84" charset="-128"/>
                <a:cs typeface="ＭＳ Ｐゴシック" pitchFamily="-84" charset="-128"/>
              </a:rPr>
              <a:t>find that there are a number of different ways to apply a block cipher to plaintext, each</a:t>
            </a:r>
          </a:p>
          <a:p>
            <a:r>
              <a:rPr lang="en-US" dirty="0">
                <a:latin typeface="Arial" pitchFamily="-84" charset="0"/>
                <a:ea typeface="ＭＳ Ｐゴシック" pitchFamily="-84" charset="-128"/>
                <a:cs typeface="ＭＳ Ｐゴシック" pitchFamily="-84" charset="-128"/>
              </a:rPr>
              <a:t>with its own advantages and particular applications.</a:t>
            </a:r>
          </a:p>
        </p:txBody>
      </p:sp>
      <p:sp>
        <p:nvSpPr>
          <p:cNvPr id="19460" name="Slide Number Placeholder 3"/>
          <p:cNvSpPr>
            <a:spLocks noGrp="1"/>
          </p:cNvSpPr>
          <p:nvPr>
            <p:ph type="sldNum" sz="quarter" idx="5"/>
          </p:nvPr>
        </p:nvSpPr>
        <p:spPr>
          <a:noFill/>
        </p:spPr>
        <p:txBody>
          <a:bodyPr/>
          <a:lstStyle/>
          <a:p>
            <a:fld id="{B3E75397-88F1-B841-BCAE-5B838BFB5C3F}" type="slidenum">
              <a:rPr lang="en-AU" smtClean="0">
                <a:latin typeface="Arial" pitchFamily="-84" charset="0"/>
              </a:rPr>
              <a:pPr/>
              <a:t>2</a:t>
            </a:fld>
            <a:endParaRPr lang="en-AU">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F6AD6C2-D0B3-5A40-887C-212A744B9F58}" type="slidenum">
              <a:rPr lang="en-AU">
                <a:latin typeface="Arial" pitchFamily="-84" charset="0"/>
              </a:rPr>
              <a:pPr/>
              <a:t>20</a:t>
            </a:fld>
            <a:endParaRPr lang="en-AU">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[LIPM00] lists the following advantages of CTR mode.</a:t>
            </a:r>
          </a:p>
          <a:p>
            <a:endParaRPr lang="en-US" b="1"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Hardware efficiency</a:t>
            </a:r>
            <a:r>
              <a:rPr lang="en-US" dirty="0">
                <a:latin typeface="Arial" pitchFamily="-84" charset="0"/>
                <a:ea typeface="ＭＳ Ｐゴシック" pitchFamily="-84" charset="-128"/>
                <a:cs typeface="ＭＳ Ｐゴシック" pitchFamily="-84" charset="-128"/>
              </a:rPr>
              <a:t>: Unlike the three chaining modes, encryption (or decryption)</a:t>
            </a:r>
          </a:p>
          <a:p>
            <a:r>
              <a:rPr lang="en-US" dirty="0">
                <a:latin typeface="Arial" pitchFamily="-84" charset="0"/>
                <a:ea typeface="ＭＳ Ｐゴシック" pitchFamily="-84" charset="-128"/>
                <a:cs typeface="ＭＳ Ｐゴシック" pitchFamily="-84" charset="-128"/>
              </a:rPr>
              <a:t>in CTR mode can be done in parallel on multiple blocks of plaintext or</a:t>
            </a:r>
          </a:p>
          <a:p>
            <a:r>
              <a:rPr lang="en-US" dirty="0">
                <a:latin typeface="Arial" pitchFamily="-84" charset="0"/>
                <a:ea typeface="ＭＳ Ｐゴシック" pitchFamily="-84" charset="-128"/>
                <a:cs typeface="ＭＳ Ｐゴシック" pitchFamily="-84" charset="-128"/>
              </a:rPr>
              <a:t>ciphertext. For the chaining modes, the algorithm must complete the computation</a:t>
            </a:r>
          </a:p>
          <a:p>
            <a:r>
              <a:rPr lang="en-US" dirty="0">
                <a:latin typeface="Arial" pitchFamily="-84" charset="0"/>
                <a:ea typeface="ＭＳ Ｐゴシック" pitchFamily="-84" charset="-128"/>
                <a:cs typeface="ＭＳ Ｐゴシック" pitchFamily="-84" charset="-128"/>
              </a:rPr>
              <a:t>on one block before beginning on the next block. This limits the maximum</a:t>
            </a:r>
          </a:p>
          <a:p>
            <a:r>
              <a:rPr lang="en-US" dirty="0">
                <a:latin typeface="Arial" pitchFamily="-84" charset="0"/>
                <a:ea typeface="ＭＳ Ｐゴシック" pitchFamily="-84" charset="-128"/>
                <a:cs typeface="ＭＳ Ｐゴシック" pitchFamily="-84" charset="-128"/>
              </a:rPr>
              <a:t>throughput of the algorithm to the reciprocal of the time for one execution of</a:t>
            </a:r>
          </a:p>
          <a:p>
            <a:r>
              <a:rPr lang="en-US" dirty="0">
                <a:latin typeface="Arial" pitchFamily="-84" charset="0"/>
                <a:ea typeface="ＭＳ Ｐゴシック" pitchFamily="-84" charset="-128"/>
                <a:cs typeface="ＭＳ Ｐゴシック" pitchFamily="-84" charset="-128"/>
              </a:rPr>
              <a:t>block encryption or decryption. In CTR mode, the throughput is only limited</a:t>
            </a:r>
          </a:p>
          <a:p>
            <a:r>
              <a:rPr lang="en-US" dirty="0">
                <a:latin typeface="Arial" pitchFamily="-84" charset="0"/>
                <a:ea typeface="ＭＳ Ｐゴシック" pitchFamily="-84" charset="-128"/>
                <a:cs typeface="ＭＳ Ｐゴシック" pitchFamily="-84" charset="-128"/>
              </a:rPr>
              <a:t>by the amount of parallelism that is achieved.</a:t>
            </a:r>
          </a:p>
          <a:p>
            <a:endParaRPr lang="en-US" b="1"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Software efficiency: </a:t>
            </a:r>
            <a:r>
              <a:rPr lang="en-US" dirty="0">
                <a:latin typeface="Arial" pitchFamily="-84" charset="0"/>
                <a:ea typeface="ＭＳ Ｐゴシック" pitchFamily="-84" charset="-128"/>
                <a:cs typeface="ＭＳ Ｐゴシック" pitchFamily="-84" charset="-128"/>
              </a:rPr>
              <a:t>Similarly, because of the opportunities for parallel execution</a:t>
            </a:r>
          </a:p>
          <a:p>
            <a:r>
              <a:rPr lang="en-US" dirty="0">
                <a:latin typeface="Arial" pitchFamily="-84" charset="0"/>
                <a:ea typeface="ＭＳ Ｐゴシック" pitchFamily="-84" charset="-128"/>
                <a:cs typeface="ＭＳ Ｐゴシック" pitchFamily="-84" charset="-128"/>
              </a:rPr>
              <a:t>in CTR mode, processors that support parallel features, such as aggressive</a:t>
            </a:r>
          </a:p>
          <a:p>
            <a:r>
              <a:rPr lang="en-US" dirty="0">
                <a:latin typeface="Arial" pitchFamily="-84" charset="0"/>
                <a:ea typeface="ＭＳ Ｐゴシック" pitchFamily="-84" charset="-128"/>
                <a:cs typeface="ＭＳ Ｐゴシック" pitchFamily="-84" charset="-128"/>
              </a:rPr>
              <a:t>pipelining, multiple instruction dispatch per clock cycle, a large number of</a:t>
            </a:r>
          </a:p>
          <a:p>
            <a:r>
              <a:rPr lang="en-US" dirty="0">
                <a:latin typeface="Arial" pitchFamily="-84" charset="0"/>
                <a:ea typeface="ＭＳ Ｐゴシック" pitchFamily="-84" charset="-128"/>
                <a:cs typeface="ＭＳ Ｐゴシック" pitchFamily="-84" charset="-128"/>
              </a:rPr>
              <a:t>registers, and SIMD instructions, can be effectively utilized.</a:t>
            </a:r>
          </a:p>
          <a:p>
            <a:endParaRPr lang="en-US" b="1"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Preprocessing</a:t>
            </a:r>
            <a:r>
              <a:rPr lang="en-US" dirty="0">
                <a:latin typeface="Arial" pitchFamily="-84" charset="0"/>
                <a:ea typeface="ＭＳ Ｐゴシック" pitchFamily="-84" charset="-128"/>
                <a:cs typeface="ＭＳ Ｐゴシック" pitchFamily="-84" charset="-128"/>
              </a:rPr>
              <a:t>: The execution of the underlying encryption algorithm does</a:t>
            </a:r>
          </a:p>
          <a:p>
            <a:r>
              <a:rPr lang="en-US" dirty="0">
                <a:latin typeface="Arial" pitchFamily="-84" charset="0"/>
                <a:ea typeface="ＭＳ Ｐゴシック" pitchFamily="-84" charset="-128"/>
                <a:cs typeface="ＭＳ Ｐゴシック" pitchFamily="-84" charset="-128"/>
              </a:rPr>
              <a:t>not depend on input of the plaintext or ciphertext. Therefore, if sufficient</a:t>
            </a:r>
          </a:p>
          <a:p>
            <a:r>
              <a:rPr lang="en-US" dirty="0">
                <a:latin typeface="Arial" pitchFamily="-84" charset="0"/>
                <a:ea typeface="ＭＳ Ｐゴシック" pitchFamily="-84" charset="-128"/>
                <a:cs typeface="ＭＳ Ｐゴシック" pitchFamily="-84" charset="-128"/>
              </a:rPr>
              <a:t>memory is available and security is maintained, preprocessing can be used to</a:t>
            </a:r>
          </a:p>
          <a:p>
            <a:r>
              <a:rPr lang="en-US" dirty="0">
                <a:latin typeface="Arial" pitchFamily="-84" charset="0"/>
                <a:ea typeface="ＭＳ Ｐゴシック" pitchFamily="-84" charset="-128"/>
                <a:cs typeface="ＭＳ Ｐゴシック" pitchFamily="-84" charset="-128"/>
              </a:rPr>
              <a:t>prepare the output of the encryption boxes that feed into the XOR functions,</a:t>
            </a:r>
          </a:p>
          <a:p>
            <a:r>
              <a:rPr lang="en-US" dirty="0">
                <a:latin typeface="Arial" pitchFamily="-84" charset="0"/>
                <a:ea typeface="ＭＳ Ｐゴシック" pitchFamily="-84" charset="-128"/>
                <a:cs typeface="ＭＳ Ｐゴシック" pitchFamily="-84" charset="-128"/>
              </a:rPr>
              <a:t>as in Figure 7.7. When the plaintext or ciphertext input is presented, then</a:t>
            </a:r>
          </a:p>
          <a:p>
            <a:r>
              <a:rPr lang="en-US" dirty="0">
                <a:latin typeface="Arial" pitchFamily="-84" charset="0"/>
                <a:ea typeface="ＭＳ Ｐゴシック" pitchFamily="-84" charset="-128"/>
                <a:cs typeface="ＭＳ Ｐゴシック" pitchFamily="-84" charset="-128"/>
              </a:rPr>
              <a:t>the only computation is a series of </a:t>
            </a:r>
            <a:r>
              <a:rPr lang="en-US" dirty="0" err="1">
                <a:latin typeface="Arial" pitchFamily="-84" charset="0"/>
                <a:ea typeface="ＭＳ Ｐゴシック" pitchFamily="-84" charset="-128"/>
                <a:cs typeface="ＭＳ Ｐゴシック" pitchFamily="-84" charset="-128"/>
              </a:rPr>
              <a:t>XORs</a:t>
            </a:r>
            <a:r>
              <a:rPr lang="en-US" dirty="0">
                <a:latin typeface="Arial" pitchFamily="-84" charset="0"/>
                <a:ea typeface="ＭＳ Ｐゴシック" pitchFamily="-84" charset="-128"/>
                <a:cs typeface="ＭＳ Ｐゴシック" pitchFamily="-84" charset="-128"/>
              </a:rPr>
              <a:t>. Such a strategy greatly enhances</a:t>
            </a:r>
          </a:p>
          <a:p>
            <a:r>
              <a:rPr lang="en-US" dirty="0">
                <a:latin typeface="Arial" pitchFamily="-84" charset="0"/>
                <a:ea typeface="ＭＳ Ｐゴシック" pitchFamily="-84" charset="-128"/>
                <a:cs typeface="ＭＳ Ｐゴシック" pitchFamily="-84" charset="-128"/>
              </a:rPr>
              <a:t>throughput.</a:t>
            </a:r>
          </a:p>
          <a:p>
            <a:endParaRPr lang="en-US"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Random access: </a:t>
            </a:r>
            <a:r>
              <a:rPr lang="en-US" i="1" dirty="0">
                <a:latin typeface="Arial" pitchFamily="-84" charset="0"/>
                <a:ea typeface="ＭＳ Ｐゴシック" pitchFamily="-84" charset="-128"/>
                <a:cs typeface="ＭＳ Ｐゴシック" pitchFamily="-84" charset="-128"/>
              </a:rPr>
              <a:t>T</a:t>
            </a:r>
            <a:r>
              <a:rPr lang="en-US" i="0" dirty="0">
                <a:latin typeface="Arial" pitchFamily="-84" charset="0"/>
                <a:ea typeface="ＭＳ Ｐゴシック" pitchFamily="-84" charset="-128"/>
                <a:cs typeface="ＭＳ Ｐゴシック" pitchFamily="-84" charset="-128"/>
              </a:rPr>
              <a:t>he</a:t>
            </a:r>
            <a:r>
              <a:rPr lang="en-US" i="1" dirty="0">
                <a:latin typeface="Arial" pitchFamily="-84" charset="0"/>
                <a:ea typeface="ＭＳ Ｐゴシック" pitchFamily="-84" charset="-128"/>
                <a:cs typeface="ＭＳ Ｐゴシック" pitchFamily="-84" charset="-128"/>
              </a:rPr>
              <a:t> </a:t>
            </a:r>
            <a:r>
              <a:rPr lang="en-US" i="1" dirty="0" err="1">
                <a:latin typeface="Arial" pitchFamily="-84" charset="0"/>
                <a:ea typeface="ＭＳ Ｐゴシック" pitchFamily="-84" charset="-128"/>
                <a:cs typeface="ＭＳ Ｐゴシック" pitchFamily="-84" charset="-128"/>
              </a:rPr>
              <a:t>ith</a:t>
            </a:r>
            <a:r>
              <a:rPr lang="en-US" dirty="0">
                <a:latin typeface="Arial" pitchFamily="-84" charset="0"/>
                <a:ea typeface="ＭＳ Ｐゴシック" pitchFamily="-84" charset="-128"/>
                <a:cs typeface="ＭＳ Ｐゴシック" pitchFamily="-84" charset="-128"/>
              </a:rPr>
              <a:t> block of plaintext or ciphertext can be processed in</a:t>
            </a:r>
          </a:p>
          <a:p>
            <a:r>
              <a:rPr lang="en-US" dirty="0">
                <a:latin typeface="Arial" pitchFamily="-84" charset="0"/>
                <a:ea typeface="ＭＳ Ｐゴシック" pitchFamily="-84" charset="-128"/>
                <a:cs typeface="ＭＳ Ｐゴシック" pitchFamily="-84" charset="-128"/>
              </a:rPr>
              <a:t>random-access fashion. With the chaining modes, block </a:t>
            </a:r>
            <a:r>
              <a:rPr lang="en-US" i="1" dirty="0" err="1">
                <a:latin typeface="Arial" pitchFamily="-84" charset="0"/>
                <a:ea typeface="ＭＳ Ｐゴシック" pitchFamily="-84" charset="-128"/>
                <a:cs typeface="ＭＳ Ｐゴシック" pitchFamily="-84" charset="-128"/>
              </a:rPr>
              <a:t>C</a:t>
            </a:r>
            <a:r>
              <a:rPr lang="en-US" i="1" baseline="-25000" dirty="0" err="1">
                <a:latin typeface="Arial" pitchFamily="-84" charset="0"/>
                <a:ea typeface="ＭＳ Ｐゴシック" pitchFamily="-84" charset="-128"/>
                <a:cs typeface="ＭＳ Ｐゴシック" pitchFamily="-84" charset="-128"/>
              </a:rPr>
              <a:t>i</a:t>
            </a:r>
            <a:r>
              <a:rPr lang="en-US" dirty="0">
                <a:latin typeface="Arial" pitchFamily="-84" charset="0"/>
                <a:ea typeface="ＭＳ Ｐゴシック" pitchFamily="-84" charset="-128"/>
                <a:cs typeface="ＭＳ Ｐゴシック" pitchFamily="-84" charset="-128"/>
              </a:rPr>
              <a:t> cannot be computed</a:t>
            </a:r>
          </a:p>
          <a:p>
            <a:r>
              <a:rPr lang="en-US" dirty="0">
                <a:latin typeface="Arial" pitchFamily="-84" charset="0"/>
                <a:ea typeface="ＭＳ Ｐゴシック" pitchFamily="-84" charset="-128"/>
                <a:cs typeface="ＭＳ Ｐゴシック" pitchFamily="-84" charset="-128"/>
              </a:rPr>
              <a:t>until the </a:t>
            </a:r>
            <a:r>
              <a:rPr lang="en-US" i="1" dirty="0" err="1">
                <a:latin typeface="Arial" pitchFamily="-84" charset="0"/>
                <a:ea typeface="ＭＳ Ｐゴシック" pitchFamily="-84" charset="-128"/>
                <a:cs typeface="ＭＳ Ｐゴシック" pitchFamily="-84" charset="-128"/>
              </a:rPr>
              <a:t>i</a:t>
            </a:r>
            <a:r>
              <a:rPr lang="en-US" dirty="0">
                <a:latin typeface="Arial" pitchFamily="-84" charset="0"/>
                <a:ea typeface="ＭＳ Ｐゴシック" pitchFamily="-84" charset="-128"/>
                <a:cs typeface="ＭＳ Ｐゴシック" pitchFamily="-84" charset="-128"/>
              </a:rPr>
              <a:t> - 1 prior block are computed. There may be applications in</a:t>
            </a:r>
          </a:p>
          <a:p>
            <a:r>
              <a:rPr lang="en-US" dirty="0">
                <a:latin typeface="Arial" pitchFamily="-84" charset="0"/>
                <a:ea typeface="ＭＳ Ｐゴシック" pitchFamily="-84" charset="-128"/>
                <a:cs typeface="ＭＳ Ｐゴシック" pitchFamily="-84" charset="-128"/>
              </a:rPr>
              <a:t>which a ciphertext is stored and it is desired to decrypt just one block; for such</a:t>
            </a:r>
          </a:p>
          <a:p>
            <a:r>
              <a:rPr lang="en-US" dirty="0">
                <a:latin typeface="Arial" pitchFamily="-84" charset="0"/>
                <a:ea typeface="ＭＳ Ｐゴシック" pitchFamily="-84" charset="-128"/>
                <a:cs typeface="ＭＳ Ｐゴシック" pitchFamily="-84" charset="-128"/>
              </a:rPr>
              <a:t>applications, the random access feature is attractive.</a:t>
            </a:r>
          </a:p>
          <a:p>
            <a:endParaRPr lang="en-US" b="1"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Provable security:</a:t>
            </a:r>
            <a:r>
              <a:rPr lang="en-US" dirty="0">
                <a:latin typeface="Arial" pitchFamily="-84" charset="0"/>
                <a:ea typeface="ＭＳ Ｐゴシック" pitchFamily="-84" charset="-128"/>
                <a:cs typeface="ＭＳ Ｐゴシック" pitchFamily="-84" charset="-128"/>
              </a:rPr>
              <a:t> It can be shown that CTR is at least as secure as the other</a:t>
            </a:r>
          </a:p>
          <a:p>
            <a:r>
              <a:rPr lang="en-US" dirty="0">
                <a:latin typeface="Arial" pitchFamily="-84" charset="0"/>
                <a:ea typeface="ＭＳ Ｐゴシック" pitchFamily="-84" charset="-128"/>
                <a:cs typeface="ＭＳ Ｐゴシック" pitchFamily="-84" charset="-128"/>
              </a:rPr>
              <a:t>modes discussed in this chapter.</a:t>
            </a:r>
          </a:p>
          <a:p>
            <a:endParaRPr lang="en-US" dirty="0">
              <a:latin typeface="Arial" pitchFamily="-84" charset="0"/>
              <a:ea typeface="ＭＳ Ｐゴシック" pitchFamily="-84" charset="-128"/>
              <a:cs typeface="ＭＳ Ｐゴシック" pitchFamily="-84" charset="-128"/>
            </a:endParaRPr>
          </a:p>
          <a:p>
            <a:r>
              <a:rPr lang="en-US" b="1" dirty="0">
                <a:latin typeface="Arial" pitchFamily="-84" charset="0"/>
                <a:ea typeface="ＭＳ Ｐゴシック" pitchFamily="-84" charset="-128"/>
                <a:cs typeface="ＭＳ Ｐゴシック" pitchFamily="-84" charset="-128"/>
              </a:rPr>
              <a:t>• Simplicity: </a:t>
            </a:r>
            <a:r>
              <a:rPr lang="en-US" dirty="0">
                <a:latin typeface="Arial" pitchFamily="-84" charset="0"/>
                <a:ea typeface="ＭＳ Ｐゴシック" pitchFamily="-84" charset="-128"/>
                <a:cs typeface="ＭＳ Ｐゴシック" pitchFamily="-84" charset="-128"/>
              </a:rPr>
              <a:t>Unlike ECB and CBC modes, CTR mode requires only the implementation</a:t>
            </a:r>
          </a:p>
          <a:p>
            <a:r>
              <a:rPr lang="en-US" dirty="0">
                <a:latin typeface="Arial" pitchFamily="-84" charset="0"/>
                <a:ea typeface="ＭＳ Ｐゴシック" pitchFamily="-84" charset="-128"/>
                <a:cs typeface="ＭＳ Ｐゴシック" pitchFamily="-84" charset="-128"/>
              </a:rPr>
              <a:t>of the encryption algorithm and not the decryption algorithm.</a:t>
            </a:r>
          </a:p>
          <a:p>
            <a:r>
              <a:rPr lang="en-US" dirty="0">
                <a:latin typeface="Arial" pitchFamily="-84" charset="0"/>
                <a:ea typeface="ＭＳ Ｐゴシック" pitchFamily="-84" charset="-128"/>
                <a:cs typeface="ＭＳ Ｐゴシック" pitchFamily="-84" charset="-128"/>
              </a:rPr>
              <a:t>This matters most when the decryption algorithm differs substantially from</a:t>
            </a:r>
          </a:p>
          <a:p>
            <a:r>
              <a:rPr lang="en-US" dirty="0">
                <a:latin typeface="Arial" pitchFamily="-84" charset="0"/>
                <a:ea typeface="ＭＳ Ｐゴシック" pitchFamily="-84" charset="-128"/>
                <a:cs typeface="ＭＳ Ｐゴシック" pitchFamily="-84" charset="-128"/>
              </a:rPr>
              <a:t>the encryption algorithm, as it does for AES. In addition, the decryption key</a:t>
            </a:r>
          </a:p>
          <a:p>
            <a:r>
              <a:rPr lang="en-US" dirty="0">
                <a:latin typeface="Arial" pitchFamily="-84" charset="0"/>
                <a:ea typeface="ＭＳ Ｐゴシック" pitchFamily="-84" charset="-128"/>
                <a:cs typeface="ＭＳ Ｐゴシック" pitchFamily="-84" charset="-128"/>
              </a:rPr>
              <a:t>scheduling need not be implemented.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38D2938-7B65-D742-9CA2-55F207A148F0}" type="slidenum">
              <a:rPr lang="en-AU">
                <a:latin typeface="Arial" pitchFamily="-84" charset="0"/>
              </a:rPr>
              <a:pPr/>
              <a:t>21</a:t>
            </a:fld>
            <a:endParaRPr lang="en-AU">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Note that, with the exception of ECB, all of the NIST-approved block</a:t>
            </a:r>
          </a:p>
          <a:p>
            <a:r>
              <a:rPr lang="en-US" dirty="0">
                <a:latin typeface="Arial" pitchFamily="-84" charset="0"/>
                <a:ea typeface="ＭＳ Ｐゴシック" pitchFamily="-84" charset="-128"/>
                <a:cs typeface="ＭＳ Ｐゴシック" pitchFamily="-84" charset="-128"/>
              </a:rPr>
              <a:t>cipher modes of operation involve feedback. This is clearly seen in Figure 7.8. To</a:t>
            </a:r>
          </a:p>
          <a:p>
            <a:r>
              <a:rPr lang="en-US" dirty="0">
                <a:latin typeface="Arial" pitchFamily="-84" charset="0"/>
                <a:ea typeface="ＭＳ Ｐゴシック" pitchFamily="-84" charset="-128"/>
                <a:cs typeface="ＭＳ Ｐゴシック" pitchFamily="-84" charset="-128"/>
              </a:rPr>
              <a:t>highlight the feedback mechanism, it is useful to think of the encryption function</a:t>
            </a:r>
          </a:p>
          <a:p>
            <a:r>
              <a:rPr lang="en-US" dirty="0">
                <a:latin typeface="Arial" pitchFamily="-84" charset="0"/>
                <a:ea typeface="ＭＳ Ｐゴシック" pitchFamily="-84" charset="-128"/>
                <a:cs typeface="ＭＳ Ｐゴシック" pitchFamily="-84" charset="-128"/>
              </a:rPr>
              <a:t>as taking input from a input register whose length equals the encryption block</a:t>
            </a:r>
          </a:p>
          <a:p>
            <a:r>
              <a:rPr lang="en-US" dirty="0">
                <a:latin typeface="Arial" pitchFamily="-84" charset="0"/>
                <a:ea typeface="ＭＳ Ｐゴシック" pitchFamily="-84" charset="-128"/>
                <a:cs typeface="ＭＳ Ｐゴシック" pitchFamily="-84" charset="-128"/>
              </a:rPr>
              <a:t>length and with output stored in an output register. The input register is updated</a:t>
            </a:r>
          </a:p>
          <a:p>
            <a:r>
              <a:rPr lang="en-US" dirty="0">
                <a:latin typeface="Arial" pitchFamily="-84" charset="0"/>
                <a:ea typeface="ＭＳ Ｐゴシック" pitchFamily="-84" charset="-128"/>
                <a:cs typeface="ＭＳ Ｐゴシック" pitchFamily="-84" charset="-128"/>
              </a:rPr>
              <a:t>one block at a time by the feedback mechanism. After each update, the encryption</a:t>
            </a:r>
          </a:p>
          <a:p>
            <a:r>
              <a:rPr lang="en-US" dirty="0">
                <a:latin typeface="Arial" pitchFamily="-84" charset="0"/>
                <a:ea typeface="ＭＳ Ｐゴシック" pitchFamily="-84" charset="-128"/>
                <a:cs typeface="ＭＳ Ｐゴシック" pitchFamily="-84" charset="-128"/>
              </a:rPr>
              <a:t>algorithm is executed, producing a result in the output register. Meanwhile,</a:t>
            </a:r>
          </a:p>
          <a:p>
            <a:r>
              <a:rPr lang="en-US" dirty="0">
                <a:latin typeface="Arial" pitchFamily="-84" charset="0"/>
                <a:ea typeface="ＭＳ Ｐゴシック" pitchFamily="-84" charset="-128"/>
                <a:cs typeface="ＭＳ Ｐゴシック" pitchFamily="-84" charset="-128"/>
              </a:rPr>
              <a:t>a block of plaintext is accessed. Note that both OFB and CTR produce output</a:t>
            </a:r>
          </a:p>
          <a:p>
            <a:r>
              <a:rPr lang="en-US" dirty="0">
                <a:latin typeface="Arial" pitchFamily="-84" charset="0"/>
                <a:ea typeface="ＭＳ Ｐゴシック" pitchFamily="-84" charset="-128"/>
                <a:cs typeface="ＭＳ Ｐゴシック" pitchFamily="-84" charset="-128"/>
              </a:rPr>
              <a:t>that is independent of both the plaintext and the ciphertext. Thus, they are natural</a:t>
            </a:r>
          </a:p>
          <a:p>
            <a:r>
              <a:rPr lang="en-US" dirty="0">
                <a:latin typeface="Arial" pitchFamily="-84" charset="0"/>
                <a:ea typeface="ＭＳ Ｐゴシック" pitchFamily="-84" charset="-128"/>
                <a:cs typeface="ＭＳ Ｐゴシック" pitchFamily="-84" charset="-128"/>
              </a:rPr>
              <a:t>candidates for stream ciphers that encrypt plaintext by XOR one full block</a:t>
            </a:r>
          </a:p>
          <a:p>
            <a:r>
              <a:rPr lang="en-US" dirty="0">
                <a:latin typeface="Arial" pitchFamily="-84" charset="0"/>
                <a:ea typeface="ＭＳ Ｐゴシック" pitchFamily="-84" charset="-128"/>
                <a:cs typeface="ＭＳ Ｐゴシック" pitchFamily="-84" charset="-128"/>
              </a:rPr>
              <a:t>at a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22</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a:latin typeface="Arial" pitchFamily="-84" charset="0"/>
                <a:ea typeface="ＭＳ Ｐゴシック" pitchFamily="-84" charset="-128"/>
                <a:cs typeface="ＭＳ Ｐゴシック" pitchFamily="-84" charset="-128"/>
              </a:rPr>
              <a:t> In 2010, NIST approved an additional block cipher mode of operation, XTS-AES.</a:t>
            </a:r>
          </a:p>
          <a:p>
            <a:r>
              <a:rPr lang="en-US">
                <a:latin typeface="Arial" pitchFamily="-84" charset="0"/>
                <a:ea typeface="ＭＳ Ｐゴシック" pitchFamily="-84" charset="-128"/>
                <a:cs typeface="ＭＳ Ｐゴシック" pitchFamily="-84" charset="-128"/>
              </a:rPr>
              <a:t>This mode is also an IEEE standard, IEEE Std 1619-2007, which was developed</a:t>
            </a:r>
          </a:p>
          <a:p>
            <a:r>
              <a:rPr lang="en-US">
                <a:latin typeface="Arial" pitchFamily="-84" charset="0"/>
                <a:ea typeface="ＭＳ Ｐゴシック" pitchFamily="-84" charset="-128"/>
                <a:cs typeface="ＭＳ Ｐゴシック" pitchFamily="-84" charset="-128"/>
              </a:rPr>
              <a:t>by the IEEE Security in Storage Working Group (P1619). The standard describes</a:t>
            </a:r>
          </a:p>
          <a:p>
            <a:r>
              <a:rPr lang="en-US">
                <a:latin typeface="Arial" pitchFamily="-84" charset="0"/>
                <a:ea typeface="ＭＳ Ｐゴシック" pitchFamily="-84" charset="-128"/>
                <a:cs typeface="ＭＳ Ｐゴシック" pitchFamily="-84" charset="-128"/>
              </a:rPr>
              <a:t>a method of encryption for data stored in sector-based devices where the threat</a:t>
            </a:r>
          </a:p>
          <a:p>
            <a:r>
              <a:rPr lang="en-US">
                <a:latin typeface="Arial" pitchFamily="-84" charset="0"/>
                <a:ea typeface="ＭＳ Ｐゴシック" pitchFamily="-84" charset="-128"/>
                <a:cs typeface="ＭＳ Ｐゴシック" pitchFamily="-84" charset="-128"/>
              </a:rPr>
              <a:t>model includes possible access to stored data by the adversary. The standard has</a:t>
            </a:r>
          </a:p>
          <a:p>
            <a:r>
              <a:rPr lang="en-US">
                <a:latin typeface="Arial" pitchFamily="-84" charset="0"/>
                <a:ea typeface="ＭＳ Ｐゴシック" pitchFamily="-84" charset="-128"/>
                <a:cs typeface="ＭＳ Ｐゴシック" pitchFamily="-84" charset="-128"/>
              </a:rPr>
              <a:t>received widespread industry support.</a:t>
            </a:r>
          </a:p>
          <a:p>
            <a:endParaRPr lang="en-US">
              <a:latin typeface="Arial" pitchFamily="-84" charset="0"/>
              <a:ea typeface="ＭＳ Ｐゴシック" pitchFamily="-84" charset="-128"/>
              <a:cs typeface="ＭＳ Ｐゴシック" pitchFamily="-84" charset="-128"/>
            </a:endParaRPr>
          </a:p>
          <a:p>
            <a:endParaRPr lang="en-US">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a:ln/>
        </p:spPr>
      </p:sp>
      <p:sp>
        <p:nvSpPr>
          <p:cNvPr id="6041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The XTS-AES mode is based on the concept of a </a:t>
            </a:r>
            <a:r>
              <a:rPr lang="en-US" sz="1200" b="1" kern="1200" baseline="0" dirty="0">
                <a:solidFill>
                  <a:schemeClr val="tx1"/>
                </a:solidFill>
                <a:latin typeface="Arial" charset="0"/>
                <a:ea typeface="ＭＳ Ｐゴシック" charset="-128"/>
                <a:cs typeface="ＭＳ Ｐゴシック" charset="-128"/>
              </a:rPr>
              <a:t>tweakable block cipher</a:t>
            </a:r>
            <a:r>
              <a:rPr lang="en-US" sz="1200" kern="1200" baseline="0" dirty="0">
                <a:solidFill>
                  <a:schemeClr val="tx1"/>
                </a:solidFill>
                <a:latin typeface="Arial" charset="0"/>
                <a:ea typeface="ＭＳ Ｐゴシック" charset="-128"/>
                <a:cs typeface="ＭＳ Ｐゴシック" charset="-128"/>
              </a:rPr>
              <a:t>, introduced</a:t>
            </a:r>
          </a:p>
          <a:p>
            <a:r>
              <a:rPr lang="en-US" sz="1200" kern="1200" baseline="0" dirty="0">
                <a:solidFill>
                  <a:schemeClr val="tx1"/>
                </a:solidFill>
                <a:latin typeface="Arial" charset="0"/>
                <a:ea typeface="ＭＳ Ｐゴシック" charset="-128"/>
                <a:cs typeface="ＭＳ Ｐゴシック" charset="-128"/>
              </a:rPr>
              <a:t>in [LISK02], The form of this concept used in XTS-AES was first described in [ROGA04].</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Before examining XTS-AES, let us consider the general structure of a </a:t>
            </a:r>
            <a:r>
              <a:rPr lang="en-US" dirty="0" err="1">
                <a:latin typeface="Arial" pitchFamily="-84" charset="0"/>
                <a:ea typeface="ＭＳ Ｐゴシック" pitchFamily="-84" charset="-128"/>
                <a:cs typeface="ＭＳ Ｐゴシック" pitchFamily="-84" charset="-128"/>
              </a:rPr>
              <a:t>tweakable</a:t>
            </a:r>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block cipher. A tweakable block cipher is one that has three inputs: a plaintext </a:t>
            </a:r>
            <a:r>
              <a:rPr lang="en-US" i="1" dirty="0">
                <a:latin typeface="Arial" pitchFamily="-84" charset="0"/>
                <a:ea typeface="ＭＳ Ｐゴシック" pitchFamily="-84" charset="-128"/>
                <a:cs typeface="ＭＳ Ｐゴシック" pitchFamily="-84" charset="-128"/>
              </a:rPr>
              <a:t>P</a:t>
            </a:r>
            <a:r>
              <a:rPr lang="en-US" dirty="0">
                <a:latin typeface="Arial" pitchFamily="-84" charset="0"/>
                <a:ea typeface="ＭＳ Ｐゴシック" pitchFamily="-84" charset="-128"/>
                <a:cs typeface="ＭＳ Ｐゴシック" pitchFamily="-84" charset="-128"/>
              </a:rPr>
              <a:t> ,</a:t>
            </a:r>
          </a:p>
          <a:p>
            <a:r>
              <a:rPr lang="en-US" dirty="0">
                <a:latin typeface="Arial" pitchFamily="-84" charset="0"/>
                <a:ea typeface="ＭＳ Ｐゴシック" pitchFamily="-84" charset="-128"/>
                <a:cs typeface="ＭＳ Ｐゴシック" pitchFamily="-84" charset="-128"/>
              </a:rPr>
              <a:t>a symmetric key </a:t>
            </a:r>
            <a:r>
              <a:rPr lang="en-US" i="1" dirty="0">
                <a:latin typeface="Arial" pitchFamily="-84" charset="0"/>
                <a:ea typeface="ＭＳ Ｐゴシック" pitchFamily="-84" charset="-128"/>
                <a:cs typeface="ＭＳ Ｐゴシック" pitchFamily="-84" charset="-128"/>
              </a:rPr>
              <a:t>K</a:t>
            </a:r>
            <a:r>
              <a:rPr lang="en-US" dirty="0">
                <a:latin typeface="Arial" pitchFamily="-84" charset="0"/>
                <a:ea typeface="ＭＳ Ｐゴシック" pitchFamily="-84" charset="-128"/>
                <a:cs typeface="ＭＳ Ｐゴシック" pitchFamily="-84" charset="-128"/>
              </a:rPr>
              <a:t> , and a tweak </a:t>
            </a:r>
            <a:r>
              <a:rPr lang="en-US" i="1" dirty="0">
                <a:latin typeface="Arial" pitchFamily="-84" charset="0"/>
                <a:ea typeface="ＭＳ Ｐゴシック" pitchFamily="-84" charset="-128"/>
                <a:cs typeface="ＭＳ Ｐゴシック" pitchFamily="-84" charset="-128"/>
              </a:rPr>
              <a:t>T</a:t>
            </a:r>
            <a:r>
              <a:rPr lang="en-US" dirty="0">
                <a:latin typeface="Arial" pitchFamily="-84" charset="0"/>
                <a:ea typeface="ＭＳ Ｐゴシック" pitchFamily="-84" charset="-128"/>
                <a:cs typeface="ＭＳ Ｐゴシック" pitchFamily="-84" charset="-128"/>
              </a:rPr>
              <a:t> ; and produces a ciphertext output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We can</a:t>
            </a:r>
          </a:p>
          <a:p>
            <a:r>
              <a:rPr lang="en-US" dirty="0">
                <a:latin typeface="Arial" pitchFamily="-84" charset="0"/>
                <a:ea typeface="ＭＳ Ｐゴシック" pitchFamily="-84" charset="-128"/>
                <a:cs typeface="ＭＳ Ｐゴシック" pitchFamily="-84" charset="-128"/>
              </a:rPr>
              <a:t>write this as </a:t>
            </a:r>
            <a:r>
              <a:rPr lang="en-US" i="1" dirty="0">
                <a:latin typeface="Arial" pitchFamily="-84" charset="0"/>
                <a:ea typeface="ＭＳ Ｐゴシック" pitchFamily="-84" charset="-128"/>
                <a:cs typeface="ＭＳ Ｐゴシック" pitchFamily="-84" charset="-128"/>
              </a:rPr>
              <a:t>C =  E(K , T , P ). </a:t>
            </a:r>
            <a:r>
              <a:rPr lang="en-US" dirty="0">
                <a:latin typeface="Arial" pitchFamily="-84" charset="0"/>
                <a:ea typeface="ＭＳ Ｐゴシック" pitchFamily="-84" charset="-128"/>
                <a:cs typeface="ＭＳ Ｐゴシック" pitchFamily="-84" charset="-128"/>
              </a:rPr>
              <a:t>The tweak need not be kept secret. Whereas the purpose</a:t>
            </a:r>
          </a:p>
          <a:p>
            <a:r>
              <a:rPr lang="en-US" dirty="0">
                <a:latin typeface="Arial" pitchFamily="-84" charset="0"/>
                <a:ea typeface="ＭＳ Ｐゴシック" pitchFamily="-84" charset="-128"/>
                <a:cs typeface="ＭＳ Ｐゴシック" pitchFamily="-84" charset="-128"/>
              </a:rPr>
              <a:t>of the key is to provide security, the purpose of the tweak is to provide variability.</a:t>
            </a:r>
          </a:p>
          <a:p>
            <a:r>
              <a:rPr lang="en-US" dirty="0">
                <a:latin typeface="Arial" pitchFamily="-84" charset="0"/>
                <a:ea typeface="ＭＳ Ｐゴシック" pitchFamily="-84" charset="-128"/>
                <a:cs typeface="ＭＳ Ｐゴシック" pitchFamily="-84" charset="-128"/>
              </a:rPr>
              <a:t>That is, the use of different tweaks with the same plaintext and same key</a:t>
            </a:r>
          </a:p>
          <a:p>
            <a:r>
              <a:rPr lang="en-US" dirty="0">
                <a:latin typeface="Arial" pitchFamily="-84" charset="0"/>
                <a:ea typeface="ＭＳ Ｐゴシック" pitchFamily="-84" charset="-128"/>
                <a:cs typeface="ＭＳ Ｐゴシック" pitchFamily="-84" charset="-128"/>
              </a:rPr>
              <a:t> produces different outputs.</a:t>
            </a:r>
          </a:p>
        </p:txBody>
      </p:sp>
      <p:sp>
        <p:nvSpPr>
          <p:cNvPr id="60420" name="Slide Number Placeholder 3"/>
          <p:cNvSpPr>
            <a:spLocks noGrp="1"/>
          </p:cNvSpPr>
          <p:nvPr>
            <p:ph type="sldNum" sz="quarter" idx="5"/>
          </p:nvPr>
        </p:nvSpPr>
        <p:spPr>
          <a:noFill/>
        </p:spPr>
        <p:txBody>
          <a:bodyPr/>
          <a:lstStyle/>
          <a:p>
            <a:fld id="{A6716256-34F0-2545-A0AA-4766A5E81DFA}" type="slidenum">
              <a:rPr lang="en-AU" smtClean="0">
                <a:latin typeface="Arial" pitchFamily="-84" charset="0"/>
              </a:rPr>
              <a:pPr/>
              <a:t>23</a:t>
            </a:fld>
            <a:endParaRPr lang="en-AU">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1A209FAD-895E-FC44-8D65-9503197CB2CC}" type="slidenum">
              <a:rPr lang="en-AU">
                <a:latin typeface="Arial" pitchFamily="-84" charset="0"/>
              </a:rPr>
              <a:pPr/>
              <a:t>24</a:t>
            </a:fld>
            <a:endParaRPr lang="en-AU">
              <a:latin typeface="Arial" pitchFamily="-84" charset="0"/>
            </a:endParaRPr>
          </a:p>
        </p:txBody>
      </p:sp>
      <p:sp>
        <p:nvSpPr>
          <p:cNvPr id="62467" name="Rectangle 2"/>
          <p:cNvSpPr>
            <a:spLocks noGrp="1" noRot="1" noChangeAspect="1" noChangeArrowheads="1" noTextEdit="1"/>
          </p:cNvSpPr>
          <p:nvPr>
            <p:ph type="sldImg"/>
          </p:nvPr>
        </p:nvSpPr>
        <p:spPr>
          <a:solidFill>
            <a:srgbClr val="FFFFFF"/>
          </a:solidFill>
          <a:ln/>
        </p:spPr>
      </p:sp>
      <p:sp>
        <p:nvSpPr>
          <p:cNvPr id="62468"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The basic structure of several </a:t>
            </a:r>
            <a:r>
              <a:rPr lang="en-US" dirty="0" err="1">
                <a:latin typeface="Arial" pitchFamily="-84" charset="0"/>
                <a:ea typeface="ＭＳ Ｐゴシック" pitchFamily="-84" charset="-128"/>
                <a:cs typeface="ＭＳ Ｐゴシック" pitchFamily="-84" charset="-128"/>
              </a:rPr>
              <a:t>tweakable</a:t>
            </a:r>
            <a:r>
              <a:rPr lang="en-US" dirty="0">
                <a:latin typeface="Arial" pitchFamily="-84" charset="0"/>
                <a:ea typeface="ＭＳ Ｐゴシック" pitchFamily="-84" charset="-128"/>
                <a:cs typeface="ＭＳ Ｐゴシック" pitchFamily="-84" charset="-128"/>
              </a:rPr>
              <a:t> clock ciphers</a:t>
            </a:r>
          </a:p>
          <a:p>
            <a:r>
              <a:rPr lang="en-US" dirty="0">
                <a:latin typeface="Arial" pitchFamily="-84" charset="0"/>
                <a:ea typeface="ＭＳ Ｐゴシック" pitchFamily="-84" charset="-128"/>
                <a:cs typeface="ＭＳ Ｐゴシック" pitchFamily="-84" charset="-128"/>
              </a:rPr>
              <a:t>that have been implemented is shown in Figure 7.9.</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charset="0"/>
                <a:ea typeface="ＭＳ Ｐゴシック" charset="-128"/>
                <a:cs typeface="ＭＳ Ｐゴシック" charset="-128"/>
              </a:rPr>
              <a:t>The requirements for encrypting stored data, also referred to as “data at rest” differ</a:t>
            </a:r>
          </a:p>
          <a:p>
            <a:r>
              <a:rPr lang="en-US" sz="1200" kern="1200" baseline="0" dirty="0">
                <a:solidFill>
                  <a:schemeClr val="tx1"/>
                </a:solidFill>
                <a:latin typeface="Arial" charset="0"/>
                <a:ea typeface="ＭＳ Ｐゴシック" charset="-128"/>
                <a:cs typeface="ＭＳ Ｐゴシック" charset="-128"/>
              </a:rPr>
              <a:t>somewhat from those for transmitted data. The P1619 standard was designed to</a:t>
            </a:r>
          </a:p>
          <a:p>
            <a:r>
              <a:rPr lang="en-US" sz="1200" kern="1200" baseline="0" dirty="0">
                <a:solidFill>
                  <a:schemeClr val="tx1"/>
                </a:solidFill>
                <a:latin typeface="Arial" charset="0"/>
                <a:ea typeface="ＭＳ Ｐゴシック" charset="-128"/>
                <a:cs typeface="ＭＳ Ｐゴシック" charset="-128"/>
              </a:rPr>
              <a:t>have the following characteristics: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The ciphertext is freely available for an attacker. Among the circumstances</a:t>
            </a:r>
          </a:p>
          <a:p>
            <a:r>
              <a:rPr lang="en-US" sz="1200" kern="1200" baseline="0" dirty="0">
                <a:solidFill>
                  <a:schemeClr val="tx1"/>
                </a:solidFill>
                <a:latin typeface="Arial" charset="0"/>
                <a:ea typeface="ＭＳ Ｐゴシック" charset="-128"/>
                <a:cs typeface="ＭＳ Ｐゴシック" charset="-128"/>
              </a:rPr>
              <a:t>that lead to this situation: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A group of users has authorized access to a database. Some of the records in</a:t>
            </a:r>
          </a:p>
          <a:p>
            <a:r>
              <a:rPr lang="en-US" sz="1200" kern="1200" baseline="0" dirty="0">
                <a:solidFill>
                  <a:schemeClr val="tx1"/>
                </a:solidFill>
                <a:latin typeface="Arial" charset="0"/>
                <a:ea typeface="ＭＳ Ｐゴシック" charset="-128"/>
                <a:cs typeface="ＭＳ Ｐゴシック" charset="-128"/>
              </a:rPr>
              <a:t>the database are encrypted so that only specific users can successfully read/</a:t>
            </a:r>
          </a:p>
          <a:p>
            <a:r>
              <a:rPr lang="en-US" sz="1200" kern="1200" baseline="0" dirty="0">
                <a:solidFill>
                  <a:schemeClr val="tx1"/>
                </a:solidFill>
                <a:latin typeface="Arial" charset="0"/>
                <a:ea typeface="ＭＳ Ｐゴシック" charset="-128"/>
                <a:cs typeface="ＭＳ Ｐゴシック" charset="-128"/>
              </a:rPr>
              <a:t> write them. Other users can retrieve an encrypted record but are unable to</a:t>
            </a:r>
          </a:p>
          <a:p>
            <a:r>
              <a:rPr lang="en-US" sz="1200" kern="1200" baseline="0" dirty="0">
                <a:solidFill>
                  <a:schemeClr val="tx1"/>
                </a:solidFill>
                <a:latin typeface="Arial" charset="0"/>
                <a:ea typeface="ＭＳ Ｐゴシック" charset="-128"/>
                <a:cs typeface="ＭＳ Ｐゴシック" charset="-128"/>
              </a:rPr>
              <a:t>read it without the key.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err="1">
                <a:solidFill>
                  <a:schemeClr val="tx1"/>
                </a:solidFill>
                <a:latin typeface="Arial" charset="0"/>
                <a:ea typeface="ＭＳ Ｐゴシック" charset="-128"/>
                <a:cs typeface="ＭＳ Ｐゴシック" charset="-128"/>
              </a:rPr>
              <a:t>b</a:t>
            </a:r>
            <a:r>
              <a:rPr lang="en-US" sz="1200" kern="1200" baseline="0" dirty="0">
                <a:solidFill>
                  <a:schemeClr val="tx1"/>
                </a:solidFill>
                <a:latin typeface="Arial" charset="0"/>
                <a:ea typeface="ＭＳ Ｐゴシック" charset="-128"/>
                <a:cs typeface="ＭＳ Ｐゴシック" charset="-128"/>
              </a:rPr>
              <a:t>.  An unauthorized user manages to gain access to encrypted records.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err="1">
                <a:solidFill>
                  <a:schemeClr val="tx1"/>
                </a:solidFill>
                <a:latin typeface="Arial" charset="0"/>
                <a:ea typeface="ＭＳ Ｐゴシック" charset="-128"/>
                <a:cs typeface="ＭＳ Ｐゴシック" charset="-128"/>
              </a:rPr>
              <a:t>c</a:t>
            </a:r>
            <a:r>
              <a:rPr lang="en-US" sz="1200" kern="1200" baseline="0" dirty="0">
                <a:solidFill>
                  <a:schemeClr val="tx1"/>
                </a:solidFill>
                <a:latin typeface="Arial" charset="0"/>
                <a:ea typeface="ＭＳ Ｐゴシック" charset="-128"/>
                <a:cs typeface="ＭＳ Ｐゴシック" charset="-128"/>
              </a:rPr>
              <a:t>.  A data disk or laptop is stolen, giving the adversary access to the encrypted</a:t>
            </a:r>
          </a:p>
          <a:p>
            <a:r>
              <a:rPr lang="en-US" sz="1200" kern="1200" baseline="0" dirty="0">
                <a:solidFill>
                  <a:schemeClr val="tx1"/>
                </a:solidFill>
                <a:latin typeface="Arial" charset="0"/>
                <a:ea typeface="ＭＳ Ｐゴシック" charset="-128"/>
                <a:cs typeface="ＭＳ Ｐゴシック" charset="-128"/>
              </a:rPr>
              <a:t>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data layout is not changed on the storage medium and in transit. The encrypted</a:t>
            </a:r>
          </a:p>
          <a:p>
            <a:r>
              <a:rPr lang="en-US" sz="1200" kern="1200" baseline="0" dirty="0">
                <a:solidFill>
                  <a:schemeClr val="tx1"/>
                </a:solidFill>
                <a:latin typeface="Arial" charset="0"/>
                <a:ea typeface="ＭＳ Ｐゴシック" charset="-128"/>
                <a:cs typeface="ＭＳ Ｐゴシック" charset="-128"/>
              </a:rPr>
              <a:t>data must be the same size as the plaintext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Data are accessed in fixed sized blocks, independently from each other. That is,</a:t>
            </a:r>
          </a:p>
          <a:p>
            <a:r>
              <a:rPr lang="en-US" sz="1200" kern="1200" baseline="0" dirty="0">
                <a:solidFill>
                  <a:schemeClr val="tx1"/>
                </a:solidFill>
                <a:latin typeface="Arial" charset="0"/>
                <a:ea typeface="ＭＳ Ｐゴシック" charset="-128"/>
                <a:cs typeface="ＭＳ Ｐゴシック" charset="-128"/>
              </a:rPr>
              <a:t>an authorized user may access one or more blocks in any order.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Encryption is performed in 16-byte blocks, independently from other blocks</a:t>
            </a:r>
          </a:p>
          <a:p>
            <a:r>
              <a:rPr lang="en-US" sz="1200" kern="1200" baseline="0" dirty="0">
                <a:solidFill>
                  <a:schemeClr val="tx1"/>
                </a:solidFill>
                <a:latin typeface="Arial" charset="0"/>
                <a:ea typeface="ＭＳ Ｐゴシック" charset="-128"/>
                <a:cs typeface="ＭＳ Ｐゴシック" charset="-128"/>
              </a:rPr>
              <a:t>(except the last two plaintext blocks of a sector, if its size is not a multiple of</a:t>
            </a:r>
          </a:p>
          <a:p>
            <a:r>
              <a:rPr lang="en-US" sz="1200" kern="1200" baseline="0" dirty="0">
                <a:solidFill>
                  <a:schemeClr val="tx1"/>
                </a:solidFill>
                <a:latin typeface="Arial" charset="0"/>
                <a:ea typeface="ＭＳ Ｐゴシック" charset="-128"/>
                <a:cs typeface="ＭＳ Ｐゴシック" charset="-128"/>
              </a:rPr>
              <a:t>16 bytes).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There are no other metadata used, except the location of the data blocks</a:t>
            </a:r>
          </a:p>
          <a:p>
            <a:r>
              <a:rPr lang="en-US" sz="1200" kern="1200" baseline="0" dirty="0">
                <a:solidFill>
                  <a:schemeClr val="tx1"/>
                </a:solidFill>
                <a:latin typeface="Arial" charset="0"/>
                <a:ea typeface="ＭＳ Ｐゴシック" charset="-128"/>
                <a:cs typeface="ＭＳ Ｐゴシック" charset="-128"/>
              </a:rPr>
              <a:t>within the whole data set.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6.  The same plaintext is encrypted to different </a:t>
            </a:r>
            <a:r>
              <a:rPr lang="en-US" sz="1200" kern="1200" baseline="0" dirty="0" err="1">
                <a:solidFill>
                  <a:schemeClr val="tx1"/>
                </a:solidFill>
                <a:latin typeface="Arial" charset="0"/>
                <a:ea typeface="ＭＳ Ｐゴシック" charset="-128"/>
                <a:cs typeface="ＭＳ Ｐゴシック" charset="-128"/>
              </a:rPr>
              <a:t>ciphertexts</a:t>
            </a:r>
            <a:r>
              <a:rPr lang="en-US" sz="1200" kern="1200" baseline="0" dirty="0">
                <a:solidFill>
                  <a:schemeClr val="tx1"/>
                </a:solidFill>
                <a:latin typeface="Arial" charset="0"/>
                <a:ea typeface="ＭＳ Ｐゴシック" charset="-128"/>
                <a:cs typeface="ＭＳ Ｐゴシック" charset="-128"/>
              </a:rPr>
              <a:t> at different locations,</a:t>
            </a:r>
          </a:p>
          <a:p>
            <a:r>
              <a:rPr lang="en-US" sz="1200" kern="1200" baseline="0" dirty="0">
                <a:solidFill>
                  <a:schemeClr val="tx1"/>
                </a:solidFill>
                <a:latin typeface="Arial" charset="0"/>
                <a:ea typeface="ＭＳ Ｐゴシック" charset="-128"/>
                <a:cs typeface="ＭＳ Ｐゴシック" charset="-128"/>
              </a:rPr>
              <a:t>but always to the same ciphertext when written to the same location again.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7.  A standard conformant device can be constructed for decryption of data encrypted</a:t>
            </a:r>
          </a:p>
          <a:p>
            <a:r>
              <a:rPr lang="en-US" sz="1200" kern="1200" baseline="0" dirty="0">
                <a:solidFill>
                  <a:schemeClr val="tx1"/>
                </a:solidFill>
                <a:latin typeface="Arial" charset="0"/>
                <a:ea typeface="ＭＳ Ｐゴシック" charset="-128"/>
                <a:cs typeface="ＭＳ Ｐゴシック" charset="-128"/>
              </a:rPr>
              <a:t>by another standard conformant device.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P1619 group considered some of the existing modes of operation for use with</a:t>
            </a:r>
          </a:p>
          <a:p>
            <a:r>
              <a:rPr lang="en-US" sz="1200" kern="1200" baseline="0" dirty="0">
                <a:solidFill>
                  <a:schemeClr val="tx1"/>
                </a:solidFill>
                <a:latin typeface="Arial" charset="0"/>
                <a:ea typeface="ＭＳ Ｐゴシック" charset="-128"/>
                <a:cs typeface="ＭＳ Ｐゴシック" charset="-128"/>
              </a:rPr>
              <a:t>stored data. For CTR mode, an adversary with write access to the encrypted media can</a:t>
            </a:r>
          </a:p>
          <a:p>
            <a:r>
              <a:rPr lang="en-US" sz="1200" kern="1200" baseline="0" dirty="0">
                <a:solidFill>
                  <a:schemeClr val="tx1"/>
                </a:solidFill>
                <a:latin typeface="Arial" charset="0"/>
                <a:ea typeface="ＭＳ Ｐゴシック" charset="-128"/>
                <a:cs typeface="ＭＳ Ｐゴシック" charset="-128"/>
              </a:rPr>
              <a:t>flip any bit of the plaintext simply by flipping the corresponding ciphertext bit.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Next, consider requirement 6 and the use of CBC. To enforce the requirement</a:t>
            </a:r>
          </a:p>
          <a:p>
            <a:r>
              <a:rPr lang="en-US" sz="1200" kern="1200" baseline="0" dirty="0">
                <a:solidFill>
                  <a:schemeClr val="tx1"/>
                </a:solidFill>
                <a:latin typeface="Arial" charset="0"/>
                <a:ea typeface="ＭＳ Ｐゴシック" charset="-128"/>
                <a:cs typeface="ＭＳ Ｐゴシック" charset="-128"/>
              </a:rPr>
              <a:t>that the same plaintext encrypts to different ciphertext in different locations, the IV</a:t>
            </a:r>
          </a:p>
          <a:p>
            <a:r>
              <a:rPr lang="en-US" sz="1200" kern="1200" baseline="0" dirty="0">
                <a:solidFill>
                  <a:schemeClr val="tx1"/>
                </a:solidFill>
                <a:latin typeface="Arial" charset="0"/>
                <a:ea typeface="ＭＳ Ｐゴシック" charset="-128"/>
                <a:cs typeface="ＭＳ Ｐゴシック" charset="-128"/>
              </a:rPr>
              <a:t>could be derived from the sector number. Each sector contains multiple blocks. An</a:t>
            </a:r>
          </a:p>
          <a:p>
            <a:r>
              <a:rPr lang="en-US" sz="1200" kern="1200" baseline="0" dirty="0">
                <a:solidFill>
                  <a:schemeClr val="tx1"/>
                </a:solidFill>
                <a:latin typeface="Arial" charset="0"/>
                <a:ea typeface="ＭＳ Ｐゴシック" charset="-128"/>
                <a:cs typeface="ＭＳ Ｐゴシック" charset="-128"/>
              </a:rPr>
              <a:t>adversary with read/write access to the encrypted disk can copy a ciphertext sector</a:t>
            </a:r>
          </a:p>
          <a:p>
            <a:r>
              <a:rPr lang="en-US" sz="1200" kern="1200" baseline="0" dirty="0">
                <a:solidFill>
                  <a:schemeClr val="tx1"/>
                </a:solidFill>
                <a:latin typeface="Arial" charset="0"/>
                <a:ea typeface="ＭＳ Ｐゴシック" charset="-128"/>
                <a:cs typeface="ＭＳ Ｐゴシック" charset="-128"/>
              </a:rPr>
              <a:t>from one position to another, and an application reading the sector off the new</a:t>
            </a:r>
          </a:p>
          <a:p>
            <a:r>
              <a:rPr lang="en-US" sz="1200" kern="1200" baseline="0" dirty="0">
                <a:solidFill>
                  <a:schemeClr val="tx1"/>
                </a:solidFill>
                <a:latin typeface="Arial" charset="0"/>
                <a:ea typeface="ＭＳ Ｐゴシック" charset="-128"/>
                <a:cs typeface="ＭＳ Ｐゴシック" charset="-128"/>
              </a:rPr>
              <a:t>location will still get the same plaintext sector (except perhaps the first 128 bits).</a:t>
            </a:r>
          </a:p>
          <a:p>
            <a:r>
              <a:rPr lang="en-US" sz="1200" kern="1200" baseline="0" dirty="0">
                <a:solidFill>
                  <a:schemeClr val="tx1"/>
                </a:solidFill>
                <a:latin typeface="Arial" charset="0"/>
                <a:ea typeface="ＭＳ Ｐゴシック" charset="-128"/>
                <a:cs typeface="ＭＳ Ｐゴシック" charset="-128"/>
              </a:rPr>
              <a:t>For example, this means that an adversary that is allowed to read a sector from the</a:t>
            </a:r>
          </a:p>
          <a:p>
            <a:r>
              <a:rPr lang="en-US" sz="1200" kern="1200" baseline="0" dirty="0">
                <a:solidFill>
                  <a:schemeClr val="tx1"/>
                </a:solidFill>
                <a:latin typeface="Arial" charset="0"/>
                <a:ea typeface="ＭＳ Ｐゴシック" charset="-128"/>
                <a:cs typeface="ＭＳ Ｐゴシック" charset="-128"/>
              </a:rPr>
              <a:t>second position but not the first can find the content of the sector in the first position</a:t>
            </a:r>
          </a:p>
          <a:p>
            <a:r>
              <a:rPr lang="en-US" sz="1200" kern="1200" baseline="0" dirty="0">
                <a:solidFill>
                  <a:schemeClr val="tx1"/>
                </a:solidFill>
                <a:latin typeface="Arial" charset="0"/>
                <a:ea typeface="ＭＳ Ｐゴシック" charset="-128"/>
                <a:cs typeface="ＭＳ Ｐゴシック" charset="-128"/>
              </a:rPr>
              <a:t>by manipulating the ciphertext. Another weakness is that an adversary can flip</a:t>
            </a:r>
          </a:p>
          <a:p>
            <a:r>
              <a:rPr lang="en-US" sz="1200" kern="1200" baseline="0" dirty="0">
                <a:solidFill>
                  <a:schemeClr val="tx1"/>
                </a:solidFill>
                <a:latin typeface="Arial" charset="0"/>
                <a:ea typeface="ＭＳ Ｐゴシック" charset="-128"/>
                <a:cs typeface="ＭＳ Ｐゴシック" charset="-128"/>
              </a:rPr>
              <a:t>any bit of the plaintext by flipping the corresponding ciphertext bit of the previous</a:t>
            </a:r>
          </a:p>
          <a:p>
            <a:r>
              <a:rPr lang="en-US" sz="1200" kern="1200" baseline="0" dirty="0">
                <a:solidFill>
                  <a:schemeClr val="tx1"/>
                </a:solidFill>
                <a:latin typeface="Arial" charset="0"/>
                <a:ea typeface="ＭＳ Ｐゴシック" charset="-128"/>
                <a:cs typeface="ＭＳ Ｐゴシック" charset="-128"/>
              </a:rPr>
              <a:t>block, with the side-effect of “randomizing” the previous block.</a:t>
            </a:r>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815F0C9-7D18-5647-BB4F-F516422E2DBB}" type="slidenum">
              <a:rPr lang="en-AU">
                <a:latin typeface="Arial" pitchFamily="-84" charset="0"/>
              </a:rPr>
              <a:pPr/>
              <a:t>26</a:t>
            </a:fld>
            <a:endParaRPr lang="en-AU">
              <a:latin typeface="Arial" pitchFamily="-84" charset="0"/>
            </a:endParaRPr>
          </a:p>
        </p:txBody>
      </p:sp>
      <p:sp>
        <p:nvSpPr>
          <p:cNvPr id="64515" name="Rectangle 2"/>
          <p:cNvSpPr>
            <a:spLocks noGrp="1" noRot="1" noChangeAspect="1" noChangeArrowheads="1" noTextEdit="1"/>
          </p:cNvSpPr>
          <p:nvPr>
            <p:ph type="sldImg"/>
          </p:nvPr>
        </p:nvSpPr>
        <p:spPr>
          <a:solidFill>
            <a:srgbClr val="FFFFFF"/>
          </a:solidFill>
          <a:ln/>
        </p:spPr>
      </p:sp>
      <p:sp>
        <p:nvSpPr>
          <p:cNvPr id="64516"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Figure 7.10 shows the encryption and decryption of a single block. The operation involves</a:t>
            </a:r>
          </a:p>
          <a:p>
            <a:r>
              <a:rPr lang="en-US" dirty="0">
                <a:latin typeface="Arial" pitchFamily="-84" charset="0"/>
                <a:ea typeface="ＭＳ Ｐゴシック" pitchFamily="-84" charset="-128"/>
                <a:cs typeface="ＭＳ Ｐゴシック" pitchFamily="-84" charset="-128"/>
              </a:rPr>
              <a:t>two instances of the AES algorithm with two keys.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a:t>The plaintext of a sector or data unit is organized into blocks of 128 bits. Blocks are</a:t>
            </a:r>
          </a:p>
          <a:p>
            <a:pPr>
              <a:defRPr/>
            </a:pPr>
            <a:r>
              <a:rPr lang="en-US" i="0" dirty="0"/>
              <a:t>labeled</a:t>
            </a:r>
            <a:r>
              <a:rPr lang="en-US" i="1" dirty="0"/>
              <a:t> P</a:t>
            </a:r>
            <a:r>
              <a:rPr lang="en-US" i="1" baseline="-25000" dirty="0"/>
              <a:t>0</a:t>
            </a:r>
            <a:r>
              <a:rPr lang="en-US" i="1" dirty="0"/>
              <a:t> , P</a:t>
            </a:r>
            <a:r>
              <a:rPr lang="en-US" i="1" baseline="-25000" dirty="0"/>
              <a:t>1 </a:t>
            </a:r>
            <a:r>
              <a:rPr lang="en-US" i="1" dirty="0"/>
              <a:t>, . . .  , P</a:t>
            </a:r>
            <a:r>
              <a:rPr lang="en-US" i="1" baseline="-25000" dirty="0"/>
              <a:t>m</a:t>
            </a:r>
            <a:r>
              <a:rPr lang="en-US" i="1" dirty="0"/>
              <a:t> </a:t>
            </a:r>
            <a:r>
              <a:rPr lang="en-US" dirty="0"/>
              <a:t>. The last block my be null or may contain from 1 to 127 bits.</a:t>
            </a:r>
          </a:p>
          <a:p>
            <a:pPr>
              <a:defRPr/>
            </a:pPr>
            <a:r>
              <a:rPr lang="en-US" dirty="0"/>
              <a:t>In other words, the input to the XTS-AES algorithm consists of m  128-bit blocks</a:t>
            </a:r>
          </a:p>
          <a:p>
            <a:pPr>
              <a:defRPr/>
            </a:pPr>
            <a:r>
              <a:rPr lang="en-US" dirty="0"/>
              <a:t>and possibly a final partial block.</a:t>
            </a:r>
          </a:p>
          <a:p>
            <a:pPr>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As can be seen, XTS-AES mode, like CTR mode, is suitable for parallel operation. Because there is no chaining, multiple blocks can be encrypted or decrypted simultaneously. Unlike CTR mode, XTS-AES mode includes a nonce (the parameter </a:t>
            </a:r>
            <a:r>
              <a:rPr lang="en-US" sz="1200" i="1" kern="1200" dirty="0" err="1">
                <a:solidFill>
                  <a:schemeClr val="tx1"/>
                </a:solidFill>
                <a:effectLst/>
                <a:latin typeface="Arial" charset="0"/>
                <a:ea typeface="ＭＳ Ｐゴシック" charset="-128"/>
                <a:cs typeface="ＭＳ Ｐゴシック" charset="-128"/>
              </a:rPr>
              <a:t>i</a:t>
            </a:r>
            <a:r>
              <a:rPr lang="en-US" sz="1200" kern="1200" dirty="0">
                <a:solidFill>
                  <a:schemeClr val="tx1"/>
                </a:solidFill>
                <a:effectLst/>
                <a:latin typeface="Arial" charset="0"/>
                <a:ea typeface="ＭＳ Ｐゴシック" charset="-128"/>
                <a:cs typeface="ＭＳ Ｐゴシック" charset="-128"/>
              </a:rPr>
              <a:t>) as well as a counter (parameter </a:t>
            </a:r>
            <a:r>
              <a:rPr lang="en-US" sz="1200" i="1" kern="1200" dirty="0">
                <a:solidFill>
                  <a:schemeClr val="tx1"/>
                </a:solidFill>
                <a:effectLst/>
                <a:latin typeface="Arial" charset="0"/>
                <a:ea typeface="ＭＳ Ｐゴシック" charset="-128"/>
                <a:cs typeface="ＭＳ Ｐゴシック" charset="-128"/>
              </a:rPr>
              <a:t>j</a:t>
            </a:r>
            <a:r>
              <a:rPr lang="en-US" sz="1200" kern="1200" dirty="0">
                <a:solidFill>
                  <a:schemeClr val="tx1"/>
                </a:solidFill>
                <a:effectLst/>
                <a:latin typeface="Arial" charset="0"/>
                <a:ea typeface="ＭＳ Ｐゴシック" charset="-128"/>
                <a:cs typeface="ＭＳ Ｐゴシック" charset="-128"/>
              </a:rPr>
              <a:t>). </a:t>
            </a:r>
            <a:endParaRPr lang="en-US" dirty="0"/>
          </a:p>
          <a:p>
            <a:pPr>
              <a:defRPr/>
            </a:pPr>
            <a:endParaRPr lang="en-US" dirty="0"/>
          </a:p>
          <a:p>
            <a:pPr>
              <a:defRPr/>
            </a:pPr>
            <a:r>
              <a:rPr lang="en-US" dirty="0"/>
              <a:t>For encryption and decryption, each block is treated independently and</a:t>
            </a:r>
          </a:p>
          <a:p>
            <a:pPr>
              <a:defRPr/>
            </a:pPr>
            <a:r>
              <a:rPr lang="en-US" dirty="0"/>
              <a:t>encrypted/decrypted as shown in Figure 7.10. The only exception occurs when</a:t>
            </a:r>
          </a:p>
          <a:p>
            <a:pPr>
              <a:defRPr/>
            </a:pPr>
            <a:r>
              <a:rPr lang="en-US" dirty="0"/>
              <a:t>the last block has less than 128 bits. In that case, the last two blocks are encrypted/</a:t>
            </a:r>
          </a:p>
          <a:p>
            <a:pPr>
              <a:defRPr/>
            </a:pPr>
            <a:r>
              <a:rPr lang="en-US" dirty="0"/>
              <a:t>decrypted using a </a:t>
            </a:r>
            <a:r>
              <a:rPr lang="en-US" b="1" dirty="0"/>
              <a:t>ciphertext-stealing</a:t>
            </a:r>
            <a:r>
              <a:rPr lang="en-US" dirty="0"/>
              <a:t>  technique instead of padding.</a:t>
            </a:r>
          </a:p>
          <a:p>
            <a:pPr>
              <a:defRPr/>
            </a:pPr>
            <a:r>
              <a:rPr lang="en-US" dirty="0"/>
              <a:t>Figure 7.11 shows the scheme.</a:t>
            </a:r>
          </a:p>
        </p:txBody>
      </p:sp>
      <p:sp>
        <p:nvSpPr>
          <p:cNvPr id="66564" name="Slide Number Placeholder 3"/>
          <p:cNvSpPr>
            <a:spLocks noGrp="1"/>
          </p:cNvSpPr>
          <p:nvPr>
            <p:ph type="sldNum" sz="quarter" idx="5"/>
          </p:nvPr>
        </p:nvSpPr>
        <p:spPr>
          <a:noFill/>
        </p:spPr>
        <p:txBody>
          <a:bodyPr/>
          <a:lstStyle/>
          <a:p>
            <a:fld id="{D645595F-7135-2A4A-B860-5475D590E484}" type="slidenum">
              <a:rPr lang="en-AU" smtClean="0">
                <a:latin typeface="Arial" pitchFamily="-84" charset="0"/>
              </a:rPr>
              <a:pPr/>
              <a:t>27</a:t>
            </a:fld>
            <a:endParaRPr lang="en-AU">
              <a:latin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Format-preserving encryption (FPE) refers to any encryption technique that takes</a:t>
            </a:r>
          </a:p>
          <a:p>
            <a:r>
              <a:rPr lang="en-US" sz="1200" kern="1200" baseline="0" dirty="0">
                <a:solidFill>
                  <a:schemeClr val="tx1"/>
                </a:solidFill>
                <a:latin typeface="Arial" charset="0"/>
                <a:ea typeface="ＭＳ Ｐゴシック" charset="-128"/>
                <a:cs typeface="ＭＳ Ｐゴシック" charset="-128"/>
              </a:rPr>
              <a:t>a plaintext in a given format and produces a ciphertext in the same format. For</a:t>
            </a:r>
          </a:p>
          <a:p>
            <a:r>
              <a:rPr lang="en-US" sz="1200" kern="1200" baseline="0" dirty="0">
                <a:solidFill>
                  <a:schemeClr val="tx1"/>
                </a:solidFill>
                <a:latin typeface="Arial" charset="0"/>
                <a:ea typeface="ＭＳ Ｐゴシック" charset="-128"/>
                <a:cs typeface="ＭＳ Ｐゴシック" charset="-128"/>
              </a:rPr>
              <a:t>example, credit cards consist of 16 decimal digits. An FPE that can accept this type of</a:t>
            </a:r>
          </a:p>
          <a:p>
            <a:r>
              <a:rPr lang="en-US" sz="1200" kern="1200" baseline="0" dirty="0">
                <a:solidFill>
                  <a:schemeClr val="tx1"/>
                </a:solidFill>
                <a:latin typeface="Arial" charset="0"/>
                <a:ea typeface="ＭＳ Ｐゴシック" charset="-128"/>
                <a:cs typeface="ＭＳ Ｐゴシック" charset="-128"/>
              </a:rPr>
              <a:t>input would produce a ciphertext output of 16 decimal digits. Note that the ciphertext</a:t>
            </a:r>
          </a:p>
          <a:p>
            <a:r>
              <a:rPr lang="en-US" sz="1200" kern="1200" baseline="0" dirty="0">
                <a:solidFill>
                  <a:schemeClr val="tx1"/>
                </a:solidFill>
                <a:latin typeface="Arial" charset="0"/>
                <a:ea typeface="ＭＳ Ｐゴシック" charset="-128"/>
                <a:cs typeface="ＭＳ Ｐゴシック" charset="-128"/>
              </a:rPr>
              <a:t>need not be, and in fact is unlikely to be, a valid credit card number. But it will have</a:t>
            </a:r>
          </a:p>
          <a:p>
            <a:r>
              <a:rPr lang="en-US" sz="1200" kern="1200" baseline="0" dirty="0">
                <a:solidFill>
                  <a:schemeClr val="tx1"/>
                </a:solidFill>
                <a:latin typeface="Arial" charset="0"/>
                <a:ea typeface="ＭＳ Ｐゴシック" charset="-128"/>
                <a:cs typeface="ＭＳ Ｐゴシック" charset="-128"/>
              </a:rPr>
              <a:t>the same format and can be stored in the same way as credit card number plaintext.</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 simple encryption algorithm is not format preserving, with the exception</a:t>
            </a:r>
          </a:p>
          <a:p>
            <a:r>
              <a:rPr lang="en-US" sz="1200" kern="1200" baseline="0" dirty="0">
                <a:solidFill>
                  <a:schemeClr val="tx1"/>
                </a:solidFill>
                <a:latin typeface="Arial" charset="0"/>
                <a:ea typeface="ＭＳ Ｐゴシック" charset="-128"/>
                <a:cs typeface="ＭＳ Ｐゴシック" charset="-128"/>
              </a:rPr>
              <a:t>that it preserves the format of binary strings. For example, Table 7.2 shows three</a:t>
            </a:r>
          </a:p>
          <a:p>
            <a:r>
              <a:rPr lang="en-US" sz="1200" kern="1200" baseline="0" dirty="0">
                <a:solidFill>
                  <a:schemeClr val="tx1"/>
                </a:solidFill>
                <a:latin typeface="Arial" charset="0"/>
                <a:ea typeface="ＭＳ Ｐゴシック" charset="-128"/>
                <a:cs typeface="ＭＳ Ｐゴシック" charset="-128"/>
              </a:rPr>
              <a:t>types of plaintext for which it might be desired to perform FPE. The third row</a:t>
            </a:r>
          </a:p>
          <a:p>
            <a:r>
              <a:rPr lang="en-US" sz="1200" kern="1200" baseline="0" dirty="0">
                <a:solidFill>
                  <a:schemeClr val="tx1"/>
                </a:solidFill>
                <a:latin typeface="Arial" charset="0"/>
                <a:ea typeface="ＭＳ Ｐゴシック" charset="-128"/>
                <a:cs typeface="ＭＳ Ｐゴシック" charset="-128"/>
              </a:rPr>
              <a:t>shows examples of what might be generated by an FPE algorithm. The fourth row</a:t>
            </a:r>
          </a:p>
          <a:p>
            <a:r>
              <a:rPr lang="en-US" sz="1200" kern="1200" baseline="0" dirty="0">
                <a:solidFill>
                  <a:schemeClr val="tx1"/>
                </a:solidFill>
                <a:latin typeface="Arial" charset="0"/>
                <a:ea typeface="ＭＳ Ｐゴシック" charset="-128"/>
                <a:cs typeface="ＭＳ Ｐゴシック" charset="-128"/>
              </a:rPr>
              <a:t>shows (in hexadecimal) what is produced by AES with a given key.</a:t>
            </a:r>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ED3A70E-C97E-DC4B-9C68-0A144DA905F7}" type="slidenum">
              <a:rPr lang="en-AU">
                <a:latin typeface="Arial" pitchFamily="-84" charset="0"/>
              </a:rPr>
              <a:pPr/>
              <a:t>3</a:t>
            </a:fld>
            <a:endParaRPr lang="en-AU">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t>
            </a:r>
            <a:r>
              <a:rPr lang="en-US" sz="1200" kern="1200" baseline="0" dirty="0">
                <a:solidFill>
                  <a:schemeClr val="tx1"/>
                </a:solidFill>
                <a:latin typeface="Arial" charset="0"/>
                <a:ea typeface="ＭＳ Ｐゴシック" charset="-128"/>
                <a:cs typeface="ＭＳ Ｐゴシック" charset="-128"/>
              </a:rPr>
              <a:t>Because of its vulnerability to brute-force attack, DES, once the most widely used</a:t>
            </a:r>
          </a:p>
          <a:p>
            <a:r>
              <a:rPr lang="en-US" sz="1200" kern="1200" baseline="0" dirty="0">
                <a:solidFill>
                  <a:schemeClr val="tx1"/>
                </a:solidFill>
                <a:latin typeface="Arial" charset="0"/>
                <a:ea typeface="ＭＳ Ｐゴシック" charset="-128"/>
                <a:cs typeface="ＭＳ Ｐゴシック" charset="-128"/>
              </a:rPr>
              <a:t>symmetric cipher, has been largely replaced by stronger encryption schemes. Two</a:t>
            </a:r>
          </a:p>
          <a:p>
            <a:r>
              <a:rPr lang="en-US" sz="1200" kern="1200" baseline="0" dirty="0">
                <a:solidFill>
                  <a:schemeClr val="tx1"/>
                </a:solidFill>
                <a:latin typeface="Arial" charset="0"/>
                <a:ea typeface="ＭＳ Ｐゴシック" charset="-128"/>
                <a:cs typeface="ＭＳ Ｐゴシック" charset="-128"/>
              </a:rPr>
              <a:t>approaches have been taken. One approach is to design a completely new algorithm</a:t>
            </a:r>
          </a:p>
          <a:p>
            <a:r>
              <a:rPr lang="en-US" sz="1200" kern="1200" baseline="0" dirty="0">
                <a:solidFill>
                  <a:schemeClr val="tx1"/>
                </a:solidFill>
                <a:latin typeface="Arial" charset="0"/>
                <a:ea typeface="ＭＳ Ｐゴシック" charset="-128"/>
                <a:cs typeface="ＭＳ Ｐゴシック" charset="-128"/>
              </a:rPr>
              <a:t>that is resistant to both cryptanalytic and brute-force attacks, of which AES</a:t>
            </a:r>
          </a:p>
          <a:p>
            <a:r>
              <a:rPr lang="en-US" sz="1200" kern="1200" baseline="0" dirty="0">
                <a:solidFill>
                  <a:schemeClr val="tx1"/>
                </a:solidFill>
                <a:latin typeface="Arial" charset="0"/>
                <a:ea typeface="ＭＳ Ｐゴシック" charset="-128"/>
                <a:cs typeface="ＭＳ Ｐゴシック" charset="-128"/>
              </a:rPr>
              <a:t>is a prime example. Another alternative, which preserves the existing investment in</a:t>
            </a:r>
          </a:p>
          <a:p>
            <a:r>
              <a:rPr lang="en-US" sz="1200" kern="1200" baseline="0" dirty="0">
                <a:solidFill>
                  <a:schemeClr val="tx1"/>
                </a:solidFill>
                <a:latin typeface="Arial" charset="0"/>
                <a:ea typeface="ＭＳ Ｐゴシック" charset="-128"/>
                <a:cs typeface="ＭＳ Ｐゴシック" charset="-128"/>
              </a:rPr>
              <a:t>software and equipment, is to use multiple encryption with DES and multiple keys.</a:t>
            </a:r>
          </a:p>
          <a:p>
            <a:r>
              <a:rPr lang="en-US" sz="1200" kern="1200" baseline="0" dirty="0">
                <a:solidFill>
                  <a:schemeClr val="tx1"/>
                </a:solidFill>
                <a:latin typeface="Arial" charset="0"/>
                <a:ea typeface="ＭＳ Ｐゴシック" charset="-128"/>
                <a:cs typeface="ＭＳ Ｐゴシック" charset="-128"/>
              </a:rPr>
              <a:t>We begin by examining the simplest example of this second alternative. We then</a:t>
            </a:r>
          </a:p>
          <a:p>
            <a:r>
              <a:rPr lang="en-US" sz="1200" kern="1200" baseline="0" dirty="0">
                <a:solidFill>
                  <a:schemeClr val="tx1"/>
                </a:solidFill>
                <a:latin typeface="Arial" charset="0"/>
                <a:ea typeface="ＭＳ Ｐゴシック" charset="-128"/>
                <a:cs typeface="ＭＳ Ｐゴシック" charset="-128"/>
              </a:rPr>
              <a:t>look at the widely accepted triple DES (3DES) algorithm.</a:t>
            </a:r>
            <a:endParaRPr lang="en-US" dirty="0">
              <a:latin typeface="Arial" pitchFamily="-84" charset="0"/>
              <a:ea typeface="ＭＳ Ｐゴシック" pitchFamily="-84" charset="-128"/>
              <a:cs typeface="ＭＳ Ｐゴシック" pitchFamily="-84" charset="-128"/>
            </a:endParaRP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simplest form of multiple encryption has two encryption stages and two keys</a:t>
            </a:r>
          </a:p>
          <a:p>
            <a:r>
              <a:rPr lang="en-US" dirty="0">
                <a:latin typeface="Arial" pitchFamily="-84" charset="0"/>
                <a:ea typeface="ＭＳ Ｐゴシック" pitchFamily="-84" charset="-128"/>
                <a:cs typeface="ＭＳ Ｐゴシック" pitchFamily="-84" charset="-128"/>
              </a:rPr>
              <a:t>(Figure 7.1a).</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Given a plaintext </a:t>
            </a:r>
            <a:r>
              <a:rPr lang="en-US" i="1" dirty="0">
                <a:latin typeface="Arial" pitchFamily="-84" charset="0"/>
                <a:ea typeface="ＭＳ Ｐゴシック" pitchFamily="-84" charset="-128"/>
                <a:cs typeface="ＭＳ Ｐゴシック" pitchFamily="-84" charset="-128"/>
              </a:rPr>
              <a:t>P</a:t>
            </a:r>
            <a:r>
              <a:rPr lang="en-US" dirty="0">
                <a:latin typeface="Arial" pitchFamily="-84" charset="0"/>
                <a:ea typeface="ＭＳ Ｐゴシック" pitchFamily="-84" charset="-128"/>
                <a:cs typeface="ＭＳ Ｐゴシック" pitchFamily="-84" charset="-128"/>
              </a:rPr>
              <a:t> and two encryption keys </a:t>
            </a:r>
            <a:r>
              <a:rPr lang="en-US" i="1" dirty="0">
                <a:latin typeface="Arial" pitchFamily="-84" charset="0"/>
                <a:ea typeface="ＭＳ Ｐゴシック" pitchFamily="-84" charset="-128"/>
                <a:cs typeface="ＭＳ Ｐゴシック" pitchFamily="-84" charset="-128"/>
              </a:rPr>
              <a:t>K</a:t>
            </a:r>
            <a:r>
              <a:rPr lang="en-US"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and </a:t>
            </a:r>
            <a:r>
              <a:rPr lang="en-US" i="1" dirty="0">
                <a:latin typeface="Arial" pitchFamily="-84" charset="0"/>
                <a:ea typeface="ＭＳ Ｐゴシック" pitchFamily="-84" charset="-128"/>
                <a:cs typeface="ＭＳ Ｐゴシック" pitchFamily="-84" charset="-128"/>
              </a:rPr>
              <a:t>K</a:t>
            </a:r>
            <a:r>
              <a:rPr lang="en-US" baseline="-25000" dirty="0">
                <a:latin typeface="Arial" pitchFamily="-84" charset="0"/>
                <a:ea typeface="ＭＳ Ｐゴシック" pitchFamily="-84" charset="-128"/>
                <a:cs typeface="ＭＳ Ｐゴシック" pitchFamily="-84" charset="-128"/>
              </a:rPr>
              <a:t>2</a:t>
            </a:r>
            <a:r>
              <a:rPr lang="en-US" dirty="0">
                <a:latin typeface="Arial" pitchFamily="-84" charset="0"/>
                <a:ea typeface="ＭＳ Ｐゴシック" pitchFamily="-84" charset="-128"/>
                <a:cs typeface="ＭＳ Ｐゴシック" pitchFamily="-84" charset="-128"/>
              </a:rPr>
              <a:t> , ciphertext</a:t>
            </a:r>
            <a:r>
              <a:rPr lang="en-US" i="1" dirty="0">
                <a:latin typeface="Arial" pitchFamily="-84" charset="0"/>
                <a:ea typeface="ＭＳ Ｐゴシック" pitchFamily="-84" charset="-128"/>
                <a:cs typeface="ＭＳ Ｐゴシック" pitchFamily="-84" charset="-128"/>
              </a:rPr>
              <a:t> C</a:t>
            </a:r>
          </a:p>
          <a:p>
            <a:r>
              <a:rPr lang="en-US" dirty="0">
                <a:latin typeface="Arial" pitchFamily="-84" charset="0"/>
                <a:ea typeface="ＭＳ Ｐゴシック" pitchFamily="-84" charset="-128"/>
                <a:cs typeface="ＭＳ Ｐゴシック" pitchFamily="-84" charset="-128"/>
              </a:rPr>
              <a:t> is generated as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C =  E(K</a:t>
            </a:r>
            <a:r>
              <a:rPr lang="en-US" baseline="-25000" dirty="0">
                <a:latin typeface="Arial" pitchFamily="-84" charset="0"/>
                <a:ea typeface="ＭＳ Ｐゴシック" pitchFamily="-84" charset="-128"/>
                <a:cs typeface="ＭＳ Ｐゴシック" pitchFamily="-84" charset="-128"/>
              </a:rPr>
              <a:t>2</a:t>
            </a:r>
            <a:r>
              <a:rPr lang="en-US" dirty="0">
                <a:latin typeface="Arial" pitchFamily="-84" charset="0"/>
                <a:ea typeface="ＭＳ Ｐゴシック" pitchFamily="-84" charset="-128"/>
                <a:cs typeface="ＭＳ Ｐゴシック" pitchFamily="-84" charset="-128"/>
              </a:rPr>
              <a:t> , E(K</a:t>
            </a:r>
            <a:r>
              <a:rPr lang="en-US"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P ))</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Decryption requires that the keys be applied in reverse order:</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P =  D(K</a:t>
            </a:r>
            <a:r>
              <a:rPr lang="en-US"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D(K</a:t>
            </a:r>
            <a:r>
              <a:rPr lang="en-US" baseline="-25000" dirty="0">
                <a:latin typeface="Arial" pitchFamily="-84" charset="0"/>
                <a:ea typeface="ＭＳ Ｐゴシック" pitchFamily="-84" charset="-128"/>
                <a:cs typeface="ＭＳ Ｐゴシック" pitchFamily="-84" charset="-128"/>
              </a:rPr>
              <a:t>2</a:t>
            </a:r>
            <a:r>
              <a:rPr lang="en-US" dirty="0">
                <a:latin typeface="Arial" pitchFamily="-84" charset="0"/>
                <a:ea typeface="ＭＳ Ｐゴシック" pitchFamily="-84" charset="-128"/>
                <a:cs typeface="ＭＳ Ｐゴシック" pitchFamily="-84" charset="-128"/>
              </a:rPr>
              <a:t> , C ))</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For DES, this scheme apparently involves a key length of 56 *  2 =  112 bits, and should result</a:t>
            </a:r>
          </a:p>
          <a:p>
            <a:r>
              <a:rPr lang="en-US" dirty="0">
                <a:latin typeface="Arial" pitchFamily="-84" charset="0"/>
                <a:ea typeface="ＭＳ Ｐゴシック" pitchFamily="-84" charset="-128"/>
                <a:cs typeface="ＭＳ Ｐゴシック" pitchFamily="-84" charset="-128"/>
              </a:rPr>
              <a:t>in a dramatic increase in cryptographic strength. But we need to examine the</a:t>
            </a:r>
          </a:p>
          <a:p>
            <a:r>
              <a:rPr lang="en-US" dirty="0">
                <a:latin typeface="Arial" pitchFamily="-84" charset="0"/>
                <a:ea typeface="ＭＳ Ｐゴシック" pitchFamily="-84" charset="-128"/>
                <a:cs typeface="ＭＳ Ｐゴシック" pitchFamily="-84" charset="-128"/>
              </a:rPr>
              <a:t>algorithm more closely.</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it is reasonable to assume that if DES is used twice with different keys, it</a:t>
            </a:r>
          </a:p>
          <a:p>
            <a:r>
              <a:rPr lang="en-US" dirty="0">
                <a:latin typeface="Arial" pitchFamily="-84" charset="0"/>
                <a:ea typeface="ＭＳ Ｐゴシック" pitchFamily="-84" charset="-128"/>
                <a:cs typeface="ＭＳ Ｐゴシック" pitchFamily="-84" charset="-128"/>
              </a:rPr>
              <a:t>will produce one of the many mappings that are not defined by a single application</a:t>
            </a:r>
          </a:p>
          <a:p>
            <a:r>
              <a:rPr lang="en-US" dirty="0">
                <a:latin typeface="Arial" pitchFamily="-84" charset="0"/>
                <a:ea typeface="ＭＳ Ｐゴシック" pitchFamily="-84" charset="-128"/>
                <a:cs typeface="ＭＳ Ｐゴシック" pitchFamily="-84" charset="-128"/>
              </a:rPr>
              <a:t>of DES. Although there was much supporting evidence for this assumption, it was</a:t>
            </a:r>
          </a:p>
          <a:p>
            <a:r>
              <a:rPr lang="en-US" dirty="0">
                <a:latin typeface="Arial" pitchFamily="-84" charset="0"/>
                <a:ea typeface="ＭＳ Ｐゴシック" pitchFamily="-84" charset="-128"/>
                <a:cs typeface="ＭＳ Ｐゴシック" pitchFamily="-84" charset="-128"/>
              </a:rPr>
              <a:t>not until 1992 that the assumption was proven [CAMP92].</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FPE facilitates the retrofitting of encryption technology to legacy applications,</a:t>
            </a:r>
          </a:p>
          <a:p>
            <a:r>
              <a:rPr lang="en-US" sz="1200" kern="1200" baseline="0" dirty="0">
                <a:solidFill>
                  <a:schemeClr val="tx1"/>
                </a:solidFill>
                <a:latin typeface="Arial" charset="0"/>
                <a:ea typeface="ＭＳ Ｐゴシック" charset="-128"/>
                <a:cs typeface="ＭＳ Ｐゴシック" charset="-128"/>
              </a:rPr>
              <a:t>where a conventional encryption mode might not be feasible because it would disrupt</a:t>
            </a:r>
          </a:p>
          <a:p>
            <a:r>
              <a:rPr lang="en-US" sz="1200" kern="1200" baseline="0" dirty="0">
                <a:solidFill>
                  <a:schemeClr val="tx1"/>
                </a:solidFill>
                <a:latin typeface="Arial" charset="0"/>
                <a:ea typeface="ＭＳ Ｐゴシック" charset="-128"/>
                <a:cs typeface="ＭＳ Ｐゴシック" charset="-128"/>
              </a:rPr>
              <a:t>data fields/pathways. FPE has emerged as a useful cryptographic tool, whose</a:t>
            </a:r>
          </a:p>
          <a:p>
            <a:r>
              <a:rPr lang="en-US" sz="1200" kern="1200" baseline="0" dirty="0">
                <a:solidFill>
                  <a:schemeClr val="tx1"/>
                </a:solidFill>
                <a:latin typeface="Arial" charset="0"/>
                <a:ea typeface="ＭＳ Ｐゴシック" charset="-128"/>
                <a:cs typeface="ＭＳ Ｐゴシック" charset="-128"/>
              </a:rPr>
              <a:t>applications include financial-information security, data sanitization, and transparent</a:t>
            </a:r>
          </a:p>
          <a:p>
            <a:r>
              <a:rPr lang="en-US" sz="1200" kern="1200" baseline="0" dirty="0">
                <a:solidFill>
                  <a:schemeClr val="tx1"/>
                </a:solidFill>
                <a:latin typeface="Arial" charset="0"/>
                <a:ea typeface="ＭＳ Ｐゴシック" charset="-128"/>
                <a:cs typeface="ＭＳ Ｐゴシック" charset="-128"/>
              </a:rPr>
              <a:t>encryption of fields in legacy databases.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principal benefit of FPE is that it enables protection of particular data</a:t>
            </a:r>
          </a:p>
          <a:p>
            <a:r>
              <a:rPr lang="en-US" sz="1200" kern="1200" baseline="0" dirty="0">
                <a:solidFill>
                  <a:schemeClr val="tx1"/>
                </a:solidFill>
                <a:latin typeface="Arial" charset="0"/>
                <a:ea typeface="ＭＳ Ｐゴシック" charset="-128"/>
                <a:cs typeface="ＭＳ Ｐゴシック" charset="-128"/>
              </a:rPr>
              <a:t>elements in a legacy database that did not provide encryption of those data elements,</a:t>
            </a:r>
          </a:p>
          <a:p>
            <a:r>
              <a:rPr lang="en-US" sz="1200" kern="1200" baseline="0" dirty="0">
                <a:solidFill>
                  <a:schemeClr val="tx1"/>
                </a:solidFill>
                <a:latin typeface="Arial" charset="0"/>
                <a:ea typeface="ＭＳ Ｐゴシック" charset="-128"/>
                <a:cs typeface="ＭＳ Ｐゴシック" charset="-128"/>
              </a:rPr>
              <a:t>while still enabling workflows that were in place before FPE was in use. With</a:t>
            </a:r>
          </a:p>
          <a:p>
            <a:r>
              <a:rPr lang="en-US" sz="1200" kern="1200" baseline="0" dirty="0">
                <a:solidFill>
                  <a:schemeClr val="tx1"/>
                </a:solidFill>
                <a:latin typeface="Arial" charset="0"/>
                <a:ea typeface="ＭＳ Ｐゴシック" charset="-128"/>
                <a:cs typeface="ＭＳ Ｐゴシック" charset="-128"/>
              </a:rPr>
              <a:t>FPE, as opposed to ordinary AES encryption or TDEA encryption, no database</a:t>
            </a:r>
          </a:p>
          <a:p>
            <a:r>
              <a:rPr lang="en-US" sz="1200" kern="1200" baseline="0" dirty="0">
                <a:solidFill>
                  <a:schemeClr val="tx1"/>
                </a:solidFill>
                <a:latin typeface="Arial" charset="0"/>
                <a:ea typeface="ＭＳ Ｐゴシック" charset="-128"/>
                <a:cs typeface="ＭＳ Ｐゴシック" charset="-128"/>
              </a:rPr>
              <a:t>schema changes and minimal application changes are required. Only applications</a:t>
            </a:r>
          </a:p>
          <a:p>
            <a:r>
              <a:rPr lang="en-US" sz="1200" kern="1200" baseline="0" dirty="0">
                <a:solidFill>
                  <a:schemeClr val="tx1"/>
                </a:solidFill>
                <a:latin typeface="Arial" charset="0"/>
                <a:ea typeface="ＭＳ Ｐゴシック" charset="-128"/>
                <a:cs typeface="ＭＳ Ｐゴシック" charset="-128"/>
              </a:rPr>
              <a:t>that need to see the plaintext of a data element need to be modified and generally</a:t>
            </a:r>
          </a:p>
          <a:p>
            <a:r>
              <a:rPr lang="en-US" sz="1200" kern="1200" baseline="0" dirty="0">
                <a:solidFill>
                  <a:schemeClr val="tx1"/>
                </a:solidFill>
                <a:latin typeface="Arial" charset="0"/>
                <a:ea typeface="ＭＳ Ｐゴシック" charset="-128"/>
                <a:cs typeface="ＭＳ Ｐゴシック" charset="-128"/>
              </a:rPr>
              <a:t>these modifications will be minimal.</a:t>
            </a:r>
          </a:p>
          <a:p>
            <a:endParaRPr lang="en-US" sz="120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Some examples of legacy applications where FPE is desirable: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COBOL data-processing applications: Any changes in the structure of a record</a:t>
            </a:r>
          </a:p>
          <a:p>
            <a:r>
              <a:rPr lang="en-US" sz="1200" kern="1200" baseline="0" dirty="0">
                <a:solidFill>
                  <a:schemeClr val="tx1"/>
                </a:solidFill>
                <a:latin typeface="Arial" charset="0"/>
                <a:ea typeface="ＭＳ Ｐゴシック" charset="-128"/>
                <a:cs typeface="ＭＳ Ｐゴシック" charset="-128"/>
              </a:rPr>
              <a:t>Typical code sizes involve hundreds of modules, each containing around 5,000–10,000</a:t>
            </a:r>
          </a:p>
          <a:p>
            <a:r>
              <a:rPr lang="en-US" sz="1200" kern="1200" baseline="0" dirty="0">
                <a:solidFill>
                  <a:schemeClr val="tx1"/>
                </a:solidFill>
                <a:latin typeface="Arial" charset="0"/>
                <a:ea typeface="ＭＳ Ｐゴシック" charset="-128"/>
                <a:cs typeface="ＭＳ Ｐゴシック" charset="-128"/>
              </a:rPr>
              <a:t>lines on average.</a:t>
            </a:r>
          </a:p>
          <a:p>
            <a:endParaRPr lang="en-US" sz="1200" kern="1200" baseline="0" dirty="0">
              <a:solidFill>
                <a:schemeClr val="tx1"/>
              </a:solidFill>
              <a:latin typeface="Arial" charset="0"/>
              <a:ea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  Database applications: Fields that are specified to take only character strings cannot be used to store conventionally encrypted binary ciphertext. Base64 encoding of such binary ciphertext is not always feasible without increase in data lengths, requiring augmentation of corresponding field lengths. </a:t>
            </a:r>
          </a:p>
          <a:p>
            <a:endParaRPr lang="en-US" dirty="0">
              <a:effectLst/>
            </a:endParaRPr>
          </a:p>
          <a:p>
            <a:r>
              <a:rPr lang="en-US" sz="1200" kern="1200" dirty="0">
                <a:solidFill>
                  <a:schemeClr val="tx1"/>
                </a:solidFill>
                <a:effectLst/>
                <a:latin typeface="Arial" charset="0"/>
                <a:ea typeface="ＭＳ Ｐゴシック" charset="-128"/>
                <a:cs typeface="ＭＳ Ｐゴシック" charset="-128"/>
              </a:rPr>
              <a:t>■. FPE-encrypted characters can be significantly compressed for efficient transmission. This cannot be said about AES-encrypted binary ciphertext.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A general-purpose standardized FPE should meet a number of requirements: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The ciphertext is of the same length and format as the plaintext.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It should be adaptable to work with a variety of character and number types.</a:t>
            </a:r>
          </a:p>
          <a:p>
            <a:r>
              <a:rPr lang="en-US" sz="1200" kern="1200" baseline="0" dirty="0">
                <a:solidFill>
                  <a:schemeClr val="tx1"/>
                </a:solidFill>
                <a:latin typeface="Arial" charset="0"/>
                <a:ea typeface="ＭＳ Ｐゴシック" charset="-128"/>
                <a:cs typeface="ＭＳ Ｐゴシック" charset="-128"/>
              </a:rPr>
              <a:t>Examples include decimal digits, lowercase alphabetic characters, and the full</a:t>
            </a:r>
          </a:p>
          <a:p>
            <a:r>
              <a:rPr lang="en-US" sz="1200" kern="1200" baseline="0" dirty="0">
                <a:solidFill>
                  <a:schemeClr val="tx1"/>
                </a:solidFill>
                <a:latin typeface="Arial" charset="0"/>
                <a:ea typeface="ＭＳ Ｐゴシック" charset="-128"/>
                <a:cs typeface="ＭＳ Ｐゴシック" charset="-128"/>
              </a:rPr>
              <a:t>character set of a standard keyboard or international keyboard.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It should work with variable plaintext lengths.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Security strength should be comparable to that achieved with AES.</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startAt="5"/>
            </a:pPr>
            <a:r>
              <a:rPr lang="en-US" sz="1200" kern="1200" baseline="0" dirty="0">
                <a:solidFill>
                  <a:schemeClr val="tx1"/>
                </a:solidFill>
                <a:latin typeface="Arial" charset="0"/>
                <a:ea typeface="ＭＳ Ｐゴシック" charset="-128"/>
                <a:cs typeface="ＭＳ Ｐゴシック" charset="-128"/>
              </a:rPr>
              <a:t>Security should be strong even for very small plaintext lengths.</a:t>
            </a:r>
          </a:p>
          <a:p>
            <a:pPr marL="228600" indent="-228600">
              <a:buAutoNum type="arabicPeriod" startAt="5"/>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Meeting the first requirement is not at all straightforward. As illustrated in</a:t>
            </a:r>
          </a:p>
          <a:p>
            <a:r>
              <a:rPr lang="en-US" sz="1200" kern="1200" baseline="0" dirty="0">
                <a:solidFill>
                  <a:schemeClr val="tx1"/>
                </a:solidFill>
                <a:latin typeface="Arial" charset="0"/>
                <a:ea typeface="ＭＳ Ｐゴシック" charset="-128"/>
                <a:cs typeface="ＭＳ Ｐゴシック" charset="-128"/>
              </a:rPr>
              <a:t>Table 7.2, a straightforward encryption with AES yields a 128-bit binary block that</a:t>
            </a:r>
          </a:p>
          <a:p>
            <a:r>
              <a:rPr lang="en-US" sz="1200" kern="1200" baseline="0" dirty="0">
                <a:solidFill>
                  <a:schemeClr val="tx1"/>
                </a:solidFill>
                <a:latin typeface="Arial" charset="0"/>
                <a:ea typeface="ＭＳ Ｐゴシック" charset="-128"/>
                <a:cs typeface="ＭＳ Ｐゴシック" charset="-128"/>
              </a:rPr>
              <a:t>does not resemble the required format. Also, a standard symmetric block cipher is</a:t>
            </a:r>
          </a:p>
          <a:p>
            <a:r>
              <a:rPr lang="en-US" sz="1200" kern="1200" baseline="0" dirty="0">
                <a:solidFill>
                  <a:schemeClr val="tx1"/>
                </a:solidFill>
                <a:latin typeface="Arial" charset="0"/>
                <a:ea typeface="ＭＳ Ｐゴシック" charset="-128"/>
                <a:cs typeface="ＭＳ Ｐゴシック" charset="-128"/>
              </a:rPr>
              <a:t>not easily adaptable to produce an FPE.</a:t>
            </a:r>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Figure 7.12 shows the </a:t>
            </a:r>
            <a:r>
              <a:rPr lang="en-US" sz="1200" kern="1200" baseline="0" dirty="0" err="1">
                <a:solidFill>
                  <a:schemeClr val="tx1"/>
                </a:solidFill>
                <a:latin typeface="Arial" charset="0"/>
                <a:ea typeface="ＭＳ Ｐゴシック" charset="-128"/>
                <a:cs typeface="ＭＳ Ｐゴシック" charset="-128"/>
              </a:rPr>
              <a:t>Feistel</a:t>
            </a:r>
            <a:r>
              <a:rPr lang="en-US" sz="1200" kern="1200" baseline="0" dirty="0">
                <a:solidFill>
                  <a:schemeClr val="tx1"/>
                </a:solidFill>
                <a:latin typeface="Arial" charset="0"/>
                <a:ea typeface="ＭＳ Ｐゴシック" charset="-128"/>
                <a:cs typeface="ＭＳ Ｐゴシック" charset="-128"/>
              </a:rPr>
              <a:t> structure used in all of</a:t>
            </a:r>
          </a:p>
          <a:p>
            <a:r>
              <a:rPr lang="en-US" sz="1200" kern="1200" baseline="0" dirty="0">
                <a:solidFill>
                  <a:schemeClr val="tx1"/>
                </a:solidFill>
                <a:latin typeface="Arial" charset="0"/>
                <a:ea typeface="ＭＳ Ｐゴシック" charset="-128"/>
                <a:cs typeface="ＭＳ Ｐゴシック" charset="-128"/>
              </a:rPr>
              <a:t>the NIST algorithms, with encryption shown on the left-hand side and decryption</a:t>
            </a:r>
          </a:p>
          <a:p>
            <a:r>
              <a:rPr lang="en-US" sz="1200" kern="1200" baseline="0" dirty="0">
                <a:solidFill>
                  <a:schemeClr val="tx1"/>
                </a:solidFill>
                <a:latin typeface="Arial" charset="0"/>
                <a:ea typeface="ＭＳ Ｐゴシック" charset="-128"/>
                <a:cs typeface="ＭＳ Ｐゴシック" charset="-128"/>
              </a:rPr>
              <a:t>on the right-hand side. The structure in Figure 7.12 is the same as that shown in</a:t>
            </a:r>
          </a:p>
          <a:p>
            <a:r>
              <a:rPr lang="en-US" sz="1200" kern="1200" baseline="0" dirty="0">
                <a:solidFill>
                  <a:schemeClr val="tx1"/>
                </a:solidFill>
                <a:latin typeface="Arial" charset="0"/>
                <a:ea typeface="ＭＳ Ｐゴシック" charset="-128"/>
                <a:cs typeface="ＭＳ Ｐゴシック" charset="-128"/>
              </a:rPr>
              <a:t> Figure 4.3 but, to simplify the presentation, it is untwisted, not illustrating the swap</a:t>
            </a:r>
          </a:p>
          <a:p>
            <a:r>
              <a:rPr lang="en-US" sz="1200" kern="1200" baseline="0" dirty="0">
                <a:solidFill>
                  <a:schemeClr val="tx1"/>
                </a:solidFill>
                <a:latin typeface="Arial" charset="0"/>
                <a:ea typeface="ＭＳ Ｐゴシック" charset="-128"/>
                <a:cs typeface="ＭＳ Ｐゴシック" charset="-128"/>
              </a:rPr>
              <a:t>that occurs at the end of each round.</a:t>
            </a:r>
          </a:p>
          <a:p>
            <a:r>
              <a:rPr lang="en-US" sz="1200" kern="1200" baseline="0" dirty="0">
                <a:solidFill>
                  <a:schemeClr val="tx1"/>
                </a:solidFill>
                <a:latin typeface="Arial" charset="0"/>
                <a:ea typeface="ＭＳ Ｐゴシック" charset="-128"/>
                <a:cs typeface="ＭＳ Ｐゴシック" charset="-128"/>
              </a:rPr>
              <a:t> </a:t>
            </a:r>
          </a:p>
          <a:p>
            <a:r>
              <a:rPr lang="en-US" sz="1200" kern="1200" baseline="0" dirty="0">
                <a:solidFill>
                  <a:schemeClr val="tx1"/>
                </a:solidFill>
                <a:latin typeface="Arial" charset="0"/>
                <a:ea typeface="ＭＳ Ｐゴシック" charset="-128"/>
                <a:cs typeface="ＭＳ Ｐゴシック" charset="-128"/>
              </a:rPr>
              <a:t>The process of decryption is essentially the same as the encryption process.</a:t>
            </a:r>
          </a:p>
          <a:p>
            <a:r>
              <a:rPr lang="en-US" sz="1200" kern="1200" baseline="0" dirty="0">
                <a:solidFill>
                  <a:schemeClr val="tx1"/>
                </a:solidFill>
                <a:latin typeface="Arial" charset="0"/>
                <a:ea typeface="ＭＳ Ｐゴシック" charset="-128"/>
                <a:cs typeface="ＭＳ Ｐゴシック" charset="-128"/>
              </a:rPr>
              <a:t>The differences are: (1) the addition function is replaced by a subtraction function</a:t>
            </a:r>
          </a:p>
          <a:p>
            <a:r>
              <a:rPr lang="en-US" sz="1200" kern="1200" baseline="0" dirty="0">
                <a:solidFill>
                  <a:schemeClr val="tx1"/>
                </a:solidFill>
                <a:latin typeface="Arial" charset="0"/>
                <a:ea typeface="ＭＳ Ｐゴシック" charset="-128"/>
                <a:cs typeface="ＭＳ Ｐゴシック" charset="-128"/>
              </a:rPr>
              <a:t>that is its inverse; and (2) the order of the round indices is reversed.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To demonstrate that the decryption produces the correct result, Figure 7.12b</a:t>
            </a:r>
          </a:p>
          <a:p>
            <a:r>
              <a:rPr lang="en-US" sz="1200" kern="1200" baseline="0" dirty="0">
                <a:solidFill>
                  <a:schemeClr val="tx1"/>
                </a:solidFill>
                <a:latin typeface="Arial" charset="0"/>
                <a:ea typeface="ＭＳ Ｐゴシック" charset="-128"/>
                <a:cs typeface="ＭＳ Ｐゴシック" charset="-128"/>
              </a:rPr>
              <a:t>shows the encryption process going down the left-hand side and the decryption process</a:t>
            </a:r>
          </a:p>
          <a:p>
            <a:r>
              <a:rPr lang="en-US" sz="1200" kern="1200" baseline="0" dirty="0">
                <a:solidFill>
                  <a:schemeClr val="tx1"/>
                </a:solidFill>
                <a:latin typeface="Arial" charset="0"/>
                <a:ea typeface="ＭＳ Ｐゴシック" charset="-128"/>
                <a:cs typeface="ＭＳ Ｐゴシック" charset="-128"/>
              </a:rPr>
              <a:t>going up the right-hand side. The diagram indicates that, at every round, the</a:t>
            </a:r>
          </a:p>
          <a:p>
            <a:r>
              <a:rPr lang="en-US" sz="1200" kern="1200" baseline="0" dirty="0">
                <a:solidFill>
                  <a:schemeClr val="tx1"/>
                </a:solidFill>
                <a:latin typeface="Arial" charset="0"/>
                <a:ea typeface="ＭＳ Ｐゴシック" charset="-128"/>
                <a:cs typeface="ＭＳ Ｐゴシック" charset="-128"/>
              </a:rPr>
              <a:t>intermediate value of the decryption process is equal to the corresponding value of</a:t>
            </a:r>
          </a:p>
          <a:p>
            <a:r>
              <a:rPr lang="en-US" sz="1200" kern="1200" baseline="0" dirty="0">
                <a:solidFill>
                  <a:schemeClr val="tx1"/>
                </a:solidFill>
                <a:latin typeface="Arial" charset="0"/>
                <a:ea typeface="ＭＳ Ｐゴシック" charset="-128"/>
                <a:cs typeface="ＭＳ Ｐゴシック" charset="-128"/>
              </a:rPr>
              <a:t>the encryption process.</a:t>
            </a:r>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NIST algorithms, and the other FPE algorithms that have</a:t>
            </a:r>
          </a:p>
          <a:p>
            <a:r>
              <a:rPr lang="en-US" sz="1200" kern="1200" baseline="0" dirty="0">
                <a:solidFill>
                  <a:schemeClr val="tx1"/>
                </a:solidFill>
                <a:latin typeface="Arial" charset="0"/>
                <a:ea typeface="ＭＳ Ｐゴシック" charset="-128"/>
                <a:cs typeface="ＭＳ Ｐゴシック" charset="-128"/>
              </a:rPr>
              <a:t>been proposed, are used with plaintext consisting of a string of elements, called</a:t>
            </a:r>
          </a:p>
          <a:p>
            <a:r>
              <a:rPr lang="en-US" sz="1200" kern="1200" baseline="0" dirty="0">
                <a:solidFill>
                  <a:schemeClr val="tx1"/>
                </a:solidFill>
                <a:latin typeface="Arial" charset="0"/>
                <a:ea typeface="ＭＳ Ｐゴシック" charset="-128"/>
                <a:cs typeface="ＭＳ Ｐゴシック" charset="-128"/>
              </a:rPr>
              <a:t>characters. Specifically, a finite set of two or more symbols is called an </a:t>
            </a:r>
            <a:r>
              <a:rPr lang="en-US" sz="1200" i="1" kern="1200" baseline="0" dirty="0">
                <a:solidFill>
                  <a:schemeClr val="tx1"/>
                </a:solidFill>
                <a:latin typeface="Arial" charset="0"/>
                <a:ea typeface="ＭＳ Ｐゴシック" charset="-128"/>
                <a:cs typeface="ＭＳ Ｐゴシック" charset="-128"/>
              </a:rPr>
              <a:t>alphabet</a:t>
            </a:r>
            <a:r>
              <a:rPr lang="en-US" sz="1200" kern="1200" baseline="0" dirty="0">
                <a:solidFill>
                  <a:schemeClr val="tx1"/>
                </a:solidFill>
                <a:latin typeface="Arial" charset="0"/>
                <a:ea typeface="ＭＳ Ｐゴシック" charset="-128"/>
                <a:cs typeface="ＭＳ Ｐゴシック" charset="-128"/>
              </a:rPr>
              <a:t> ,</a:t>
            </a:r>
          </a:p>
          <a:p>
            <a:r>
              <a:rPr lang="en-US" sz="1200" kern="1200" baseline="0" dirty="0">
                <a:solidFill>
                  <a:schemeClr val="tx1"/>
                </a:solidFill>
                <a:latin typeface="Arial" charset="0"/>
                <a:ea typeface="ＭＳ Ｐゴシック" charset="-128"/>
                <a:cs typeface="ＭＳ Ｐゴシック" charset="-128"/>
              </a:rPr>
              <a:t>and the elements of an alphabet are called </a:t>
            </a:r>
            <a:r>
              <a:rPr lang="en-US" sz="1200" i="1" kern="1200" baseline="0" dirty="0">
                <a:solidFill>
                  <a:schemeClr val="tx1"/>
                </a:solidFill>
                <a:latin typeface="Arial" charset="0"/>
                <a:ea typeface="ＭＳ Ｐゴシック" charset="-128"/>
                <a:cs typeface="ＭＳ Ｐゴシック" charset="-128"/>
              </a:rPr>
              <a:t>characters</a:t>
            </a:r>
            <a:r>
              <a:rPr lang="en-US" sz="1200" kern="1200" baseline="0" dirty="0">
                <a:solidFill>
                  <a:schemeClr val="tx1"/>
                </a:solidFill>
                <a:latin typeface="Arial" charset="0"/>
                <a:ea typeface="ＭＳ Ｐゴシック" charset="-128"/>
                <a:cs typeface="ＭＳ Ｐゴシック" charset="-128"/>
              </a:rPr>
              <a:t> . A </a:t>
            </a:r>
            <a:r>
              <a:rPr lang="en-US" sz="1200" i="1" kern="1200" baseline="0" dirty="0">
                <a:solidFill>
                  <a:schemeClr val="tx1"/>
                </a:solidFill>
                <a:latin typeface="Arial" charset="0"/>
                <a:ea typeface="ＭＳ Ｐゴシック" charset="-128"/>
                <a:cs typeface="ＭＳ Ｐゴシック" charset="-128"/>
              </a:rPr>
              <a:t>character</a:t>
            </a:r>
            <a:r>
              <a:rPr lang="en-US" sz="1200" kern="1200" baseline="0" dirty="0">
                <a:solidFill>
                  <a:schemeClr val="tx1"/>
                </a:solidFill>
                <a:latin typeface="Arial" charset="0"/>
                <a:ea typeface="ＭＳ Ｐゴシック" charset="-128"/>
                <a:cs typeface="ＭＳ Ｐゴシック" charset="-128"/>
              </a:rPr>
              <a:t> </a:t>
            </a:r>
            <a:r>
              <a:rPr lang="en-US" sz="1200" i="1" kern="1200" baseline="0" dirty="0">
                <a:solidFill>
                  <a:schemeClr val="tx1"/>
                </a:solidFill>
                <a:latin typeface="Arial" charset="0"/>
                <a:ea typeface="ＭＳ Ｐゴシック" charset="-128"/>
                <a:cs typeface="ＭＳ Ｐゴシック" charset="-128"/>
              </a:rPr>
              <a:t>string</a:t>
            </a:r>
            <a:r>
              <a:rPr lang="en-US" sz="1200" kern="1200" baseline="0" dirty="0">
                <a:solidFill>
                  <a:schemeClr val="tx1"/>
                </a:solidFill>
                <a:latin typeface="Arial" charset="0"/>
                <a:ea typeface="ＭＳ Ｐゴシック" charset="-128"/>
                <a:cs typeface="ＭＳ Ｐゴシック" charset="-128"/>
              </a:rPr>
              <a:t>  is a finite</a:t>
            </a:r>
          </a:p>
          <a:p>
            <a:r>
              <a:rPr lang="en-US" sz="1200" kern="1200" baseline="0" dirty="0">
                <a:solidFill>
                  <a:schemeClr val="tx1"/>
                </a:solidFill>
                <a:latin typeface="Arial" charset="0"/>
                <a:ea typeface="ＭＳ Ｐゴシック" charset="-128"/>
                <a:cs typeface="ＭＳ Ｐゴシック" charset="-128"/>
              </a:rPr>
              <a:t>sequence of characters from an alphabet. Individual characters may repeat in the</a:t>
            </a:r>
          </a:p>
          <a:p>
            <a:r>
              <a:rPr lang="en-US" sz="1200" kern="1200" baseline="0" dirty="0">
                <a:solidFill>
                  <a:schemeClr val="tx1"/>
                </a:solidFill>
                <a:latin typeface="Arial" charset="0"/>
                <a:ea typeface="ＭＳ Ｐゴシック" charset="-128"/>
                <a:cs typeface="ＭＳ Ｐゴシック" charset="-128"/>
              </a:rPr>
              <a:t>string. The number of different characters in an alphabet is called the base , also</a:t>
            </a:r>
          </a:p>
          <a:p>
            <a:r>
              <a:rPr lang="en-US" sz="1200" kern="1200" baseline="0" dirty="0">
                <a:solidFill>
                  <a:schemeClr val="tx1"/>
                </a:solidFill>
                <a:latin typeface="Arial" charset="0"/>
                <a:ea typeface="ＭＳ Ｐゴシック" charset="-128"/>
                <a:cs typeface="ＭＳ Ｐゴシック" charset="-128"/>
              </a:rPr>
              <a:t> referred to as the radix  of the alphabet.</a:t>
            </a:r>
            <a:endParaRPr lang="en-US" b="1"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NIST document defines notation for specifying these conversions</a:t>
            </a:r>
          </a:p>
          <a:p>
            <a:r>
              <a:rPr lang="en-US" sz="1200" kern="1200" baseline="0" dirty="0">
                <a:solidFill>
                  <a:schemeClr val="tx1"/>
                </a:solidFill>
                <a:latin typeface="Arial" charset="0"/>
                <a:ea typeface="ＭＳ Ｐゴシック" charset="-128"/>
                <a:cs typeface="ＭＳ Ｐゴシック" charset="-128"/>
              </a:rPr>
              <a:t>(Table 7.3a).</a:t>
            </a:r>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Arial" charset="0"/>
                <a:ea typeface="ＭＳ Ｐゴシック" charset="-128"/>
                <a:cs typeface="ＭＳ Ｐゴシック" charset="-128"/>
              </a:rPr>
              <a:t> Algorithm FF1 was submitted to NIST as a proposed FPE mode</a:t>
            </a:r>
          </a:p>
          <a:p>
            <a:r>
              <a:rPr lang="en-US" sz="1200" b="0" kern="1200" baseline="0" dirty="0">
                <a:solidFill>
                  <a:schemeClr val="tx1"/>
                </a:solidFill>
                <a:latin typeface="Arial" charset="0"/>
                <a:ea typeface="ＭＳ Ｐゴシック" charset="-128"/>
                <a:cs typeface="ＭＳ Ｐゴシック" charset="-128"/>
              </a:rPr>
              <a:t>[BELL10a, BELL10b] with the name </a:t>
            </a:r>
            <a:r>
              <a:rPr lang="en-US" sz="1200" b="0" kern="1200" baseline="0" dirty="0" err="1">
                <a:solidFill>
                  <a:schemeClr val="tx1"/>
                </a:solidFill>
                <a:latin typeface="Arial" charset="0"/>
                <a:ea typeface="ＭＳ Ｐゴシック" charset="-128"/>
                <a:cs typeface="ＭＳ Ｐゴシック" charset="-128"/>
              </a:rPr>
              <a:t>FFX[Radix</a:t>
            </a:r>
            <a:r>
              <a:rPr lang="en-US" sz="1200" b="0" kern="1200" baseline="0" dirty="0">
                <a:solidFill>
                  <a:schemeClr val="tx1"/>
                </a:solidFill>
                <a:latin typeface="Arial" charset="0"/>
                <a:ea typeface="ＭＳ Ｐゴシック" charset="-128"/>
                <a:cs typeface="ＭＳ Ｐゴシック" charset="-128"/>
              </a:rPr>
              <a:t>]. FF1 uses a pseudorandom function</a:t>
            </a:r>
          </a:p>
          <a:p>
            <a:r>
              <a:rPr lang="en-US" sz="1200" b="0" kern="1200" baseline="0" dirty="0">
                <a:solidFill>
                  <a:schemeClr val="tx1"/>
                </a:solidFill>
                <a:latin typeface="Arial" charset="0"/>
                <a:ea typeface="ＭＳ Ｐゴシック" charset="-128"/>
                <a:cs typeface="ＭＳ Ｐゴシック" charset="-128"/>
              </a:rPr>
              <a:t>PRFK (X ) that produces a 128-bit output with inputs X  that is a multiple of 128</a:t>
            </a:r>
          </a:p>
          <a:p>
            <a:r>
              <a:rPr lang="en-US" sz="1200" b="0" kern="1200" baseline="0" dirty="0">
                <a:solidFill>
                  <a:schemeClr val="tx1"/>
                </a:solidFill>
                <a:latin typeface="Arial" charset="0"/>
                <a:ea typeface="ＭＳ Ｐゴシック" charset="-128"/>
                <a:cs typeface="ＭＳ Ｐゴシック" charset="-128"/>
              </a:rPr>
              <a:t>bits and encryption key K  (Figure 7.13).</a:t>
            </a:r>
            <a:endParaRPr lang="en-US" b="0"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36</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charset="-128"/>
                <a:cs typeface="ＭＳ Ｐゴシック" charset="-128"/>
              </a:rPr>
              <a:t> The FF1 encryption algorithm is illustrated in Figure 7.14. </a:t>
            </a:r>
            <a:r>
              <a:rPr lang="en-US" sz="1200" kern="1200" dirty="0">
                <a:solidFill>
                  <a:schemeClr val="tx1"/>
                </a:solidFill>
                <a:effectLst/>
                <a:latin typeface="Arial" charset="0"/>
                <a:ea typeface="ＭＳ Ｐゴシック" charset="-128"/>
                <a:cs typeface="ＭＳ Ｐゴシック" charset="-128"/>
              </a:rPr>
              <a:t>The shaded lines correspond to the function </a:t>
            </a:r>
            <a:r>
              <a:rPr lang="en-US" sz="1200" i="1" kern="1200" dirty="0">
                <a:solidFill>
                  <a:schemeClr val="tx1"/>
                </a:solidFill>
                <a:effectLst/>
                <a:latin typeface="Arial" charset="0"/>
                <a:ea typeface="ＭＳ Ｐゴシック" charset="-128"/>
                <a:cs typeface="ＭＳ Ｐゴシック" charset="-128"/>
              </a:rPr>
              <a:t>F</a:t>
            </a:r>
            <a:r>
              <a:rPr lang="en-US" sz="1200" i="1" kern="1200" baseline="-25000" dirty="0">
                <a:solidFill>
                  <a:schemeClr val="tx1"/>
                </a:solidFill>
                <a:effectLst/>
                <a:latin typeface="Arial" charset="0"/>
                <a:ea typeface="ＭＳ Ｐゴシック" charset="-128"/>
                <a:cs typeface="ＭＳ Ｐゴシック" charset="-128"/>
              </a:rPr>
              <a:t>K</a:t>
            </a:r>
            <a:r>
              <a:rPr lang="en-US" sz="1200" kern="1200" dirty="0">
                <a:solidFill>
                  <a:schemeClr val="tx1"/>
                </a:solidFill>
                <a:effectLst/>
                <a:latin typeface="Arial"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37</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Algorithm FF2 was submitted to NIST as a proposed FPE</a:t>
            </a:r>
          </a:p>
          <a:p>
            <a:r>
              <a:rPr lang="en-US" sz="1200" kern="1200" baseline="0" dirty="0">
                <a:solidFill>
                  <a:schemeClr val="tx1"/>
                </a:solidFill>
                <a:latin typeface="Arial" charset="0"/>
                <a:ea typeface="ＭＳ Ｐゴシック" charset="-128"/>
                <a:cs typeface="ＭＳ Ｐゴシック" charset="-128"/>
              </a:rPr>
              <a:t>mode with the name VAES3 [VANC11]. The encryption algorithm is defined in</a:t>
            </a:r>
          </a:p>
          <a:p>
            <a:r>
              <a:rPr lang="en-US" sz="1200" kern="1200" baseline="0" dirty="0">
                <a:solidFill>
                  <a:schemeClr val="tx1"/>
                </a:solidFill>
                <a:latin typeface="Arial" charset="0"/>
                <a:ea typeface="ＭＳ Ｐゴシック" charset="-128"/>
                <a:cs typeface="ＭＳ Ｐゴシック" charset="-128"/>
              </a:rPr>
              <a:t>Figure 7.15.</a:t>
            </a:r>
          </a:p>
          <a:p>
            <a:endParaRPr lang="en-US" sz="1200" kern="1200" baseline="0" dirty="0">
              <a:solidFill>
                <a:schemeClr val="tx1"/>
              </a:solidFill>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shaded lines correspond to the function F</a:t>
            </a:r>
            <a:r>
              <a:rPr lang="en-US" sz="1200" i="1" kern="1200" baseline="-25000" dirty="0">
                <a:solidFill>
                  <a:schemeClr val="tx1"/>
                </a:solidFill>
                <a:effectLst/>
                <a:latin typeface="Arial" charset="0"/>
                <a:ea typeface="ＭＳ Ｐゴシック" charset="-128"/>
                <a:cs typeface="ＭＳ Ｐゴシック" charset="-128"/>
              </a:rPr>
              <a:t>K</a:t>
            </a:r>
            <a:r>
              <a:rPr lang="en-US" sz="1200" kern="1200" dirty="0">
                <a:solidFill>
                  <a:schemeClr val="tx1"/>
                </a:solidFill>
                <a:effectLst/>
                <a:latin typeface="Arial"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38</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Algorithm FF3 was submitted to NIST as a proposed FPE mode</a:t>
            </a:r>
          </a:p>
          <a:p>
            <a:r>
              <a:rPr lang="en-US" sz="1200" kern="1200" baseline="0" dirty="0">
                <a:solidFill>
                  <a:schemeClr val="tx1"/>
                </a:solidFill>
                <a:latin typeface="Arial" charset="0"/>
                <a:ea typeface="ＭＳ Ｐゴシック" charset="-128"/>
                <a:cs typeface="ＭＳ Ｐゴシック" charset="-128"/>
              </a:rPr>
              <a:t>with the name BPS-BC [BRIE10]. The encryption algorithm is illustrated in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charset="-128"/>
                <a:cs typeface="ＭＳ Ｐゴシック" charset="-128"/>
              </a:rPr>
              <a:t>Figure 7.16. T</a:t>
            </a:r>
            <a:r>
              <a:rPr lang="en-US" sz="1200" kern="1200" dirty="0">
                <a:solidFill>
                  <a:schemeClr val="tx1"/>
                </a:solidFill>
                <a:effectLst/>
                <a:latin typeface="Arial" charset="0"/>
                <a:ea typeface="ＭＳ Ｐゴシック" charset="-128"/>
                <a:cs typeface="ＭＳ Ｐゴシック" charset="-128"/>
              </a:rPr>
              <a:t>he shaded lines correspond to the function F</a:t>
            </a:r>
            <a:r>
              <a:rPr lang="en-US" sz="1200" i="1" kern="1200" baseline="-25000" dirty="0">
                <a:solidFill>
                  <a:schemeClr val="tx1"/>
                </a:solidFill>
                <a:effectLst/>
                <a:latin typeface="Arial" charset="0"/>
                <a:ea typeface="ＭＳ Ｐゴシック" charset="-128"/>
                <a:cs typeface="ＭＳ Ｐゴシック" charset="-128"/>
              </a:rPr>
              <a:t>K</a:t>
            </a:r>
            <a:r>
              <a:rPr lang="en-US" sz="1200" kern="1200" dirty="0">
                <a:solidFill>
                  <a:schemeClr val="tx1"/>
                </a:solidFill>
                <a:effectLst/>
                <a:latin typeface="Arial"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39</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1C628671-9218-F34E-ACAD-109D5A3EEE55}" type="slidenum">
              <a:rPr lang="en-AU">
                <a:latin typeface="Arial" pitchFamily="-84" charset="0"/>
              </a:rPr>
              <a:pPr/>
              <a:t>40</a:t>
            </a:fld>
            <a:endParaRPr lang="en-AU">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7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Thus, the use of double DES results in a mapping</a:t>
            </a:r>
          </a:p>
          <a:p>
            <a:r>
              <a:rPr lang="en-US" dirty="0">
                <a:latin typeface="Arial" pitchFamily="-84" charset="0"/>
                <a:ea typeface="ＭＳ Ｐゴシック" pitchFamily="-84" charset="-128"/>
                <a:cs typeface="ＭＳ Ｐゴシック" pitchFamily="-84" charset="-128"/>
              </a:rPr>
              <a:t>that is not equivalent to a single DES encryption. But there is a way to attack this</a:t>
            </a:r>
          </a:p>
          <a:p>
            <a:r>
              <a:rPr lang="en-US" dirty="0">
                <a:latin typeface="Arial" pitchFamily="-84" charset="0"/>
                <a:ea typeface="ＭＳ Ｐゴシック" pitchFamily="-84" charset="-128"/>
                <a:cs typeface="ＭＳ Ｐゴシック" pitchFamily="-84" charset="-128"/>
              </a:rPr>
              <a:t>scheme, one that does not depend on any particular property of DES but that will</a:t>
            </a:r>
          </a:p>
          <a:p>
            <a:r>
              <a:rPr lang="en-US" dirty="0">
                <a:latin typeface="Arial" pitchFamily="-84" charset="0"/>
                <a:ea typeface="ＭＳ Ｐゴシック" pitchFamily="-84" charset="-128"/>
                <a:cs typeface="ＭＳ Ｐゴシック" pitchFamily="-84" charset="-128"/>
              </a:rPr>
              <a:t>work against any block encryption cipher.</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The algorithm, known as a </a:t>
            </a:r>
            <a:r>
              <a:rPr lang="en-US" b="1" dirty="0">
                <a:latin typeface="Arial" pitchFamily="-84" charset="0"/>
                <a:ea typeface="ＭＳ Ｐゴシック" pitchFamily="-84" charset="-128"/>
                <a:cs typeface="ＭＳ Ｐゴシック" pitchFamily="-84" charset="-128"/>
              </a:rPr>
              <a:t>meet-in-the-middle attack</a:t>
            </a:r>
            <a:r>
              <a:rPr lang="en-US" dirty="0">
                <a:latin typeface="Arial" pitchFamily="-84" charset="0"/>
                <a:ea typeface="ＭＳ Ｐゴシック" pitchFamily="-84" charset="-128"/>
                <a:cs typeface="ＭＳ Ｐゴシック" pitchFamily="-84" charset="-128"/>
              </a:rPr>
              <a:t>, was first described in</a:t>
            </a:r>
          </a:p>
          <a:p>
            <a:r>
              <a:rPr lang="en-US" dirty="0">
                <a:latin typeface="Arial" pitchFamily="-84" charset="0"/>
                <a:ea typeface="ＭＳ Ｐゴシック" pitchFamily="-84" charset="-128"/>
                <a:cs typeface="ＭＳ Ｐゴシック" pitchFamily="-84" charset="-128"/>
              </a:rPr>
              <a:t>[DIFF77].</a:t>
            </a:r>
          </a:p>
        </p:txBody>
      </p:sp>
      <p:sp>
        <p:nvSpPr>
          <p:cNvPr id="25604" name="Slide Number Placeholder 3"/>
          <p:cNvSpPr>
            <a:spLocks noGrp="1"/>
          </p:cNvSpPr>
          <p:nvPr>
            <p:ph type="sldNum" sz="quarter" idx="5"/>
          </p:nvPr>
        </p:nvSpPr>
        <p:spPr>
          <a:noFill/>
        </p:spPr>
        <p:txBody>
          <a:bodyPr/>
          <a:lstStyle/>
          <a:p>
            <a:fld id="{F060A7CE-322E-B748-A38B-12157840A821}" type="slidenum">
              <a:rPr lang="en-AU" smtClean="0">
                <a:latin typeface="Arial" pitchFamily="-84" charset="0"/>
              </a:rPr>
              <a:pPr/>
              <a:t>4</a:t>
            </a:fld>
            <a:endParaRPr lang="en-AU">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B2A333F-2D17-9744-BE06-B6D2230133E3}" type="slidenum">
              <a:rPr lang="en-AU">
                <a:latin typeface="Arial" pitchFamily="-84" charset="0"/>
              </a:rPr>
              <a:pPr/>
              <a:t>5</a:t>
            </a:fld>
            <a:endParaRPr lang="en-AU">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An obvious counter to the meet-in-the-middle attack is to use three stages of encryption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with three different keys. </a:t>
            </a:r>
            <a:r>
              <a:rPr lang="en-US" sz="1200" kern="1200" dirty="0">
                <a:solidFill>
                  <a:schemeClr val="tx1"/>
                </a:solidFill>
                <a:effectLst/>
                <a:latin typeface="Arial" charset="0"/>
                <a:ea typeface="ＭＳ Ｐゴシック" charset="-128"/>
                <a:cs typeface="ＭＳ Ｐゴシック" charset="-128"/>
              </a:rPr>
              <a:t>Using DES as the underlying algorithm, this approach is commonly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referred to as 3DES, or Triple Data Encryption Algorithm (TDEA). As shown in Figure 7.1b,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there are two versions of 3DES; one using two keys and one using three keys. NIST SP 800-67 (</a:t>
            </a:r>
            <a:r>
              <a:rPr lang="en-US" sz="1200" i="1" kern="1200" dirty="0">
                <a:solidFill>
                  <a:schemeClr val="tx1"/>
                </a:solidFill>
                <a:effectLst/>
                <a:latin typeface="Arial" charset="0"/>
                <a:ea typeface="ＭＳ Ｐゴシック" charset="-128"/>
                <a:cs typeface="ＭＳ Ｐゴシック" charset="-128"/>
              </a:rPr>
              <a:t>Recommendation for the Triple Data Encryption Block Cipher, </a:t>
            </a:r>
            <a:r>
              <a:rPr lang="en-US" sz="1200" kern="1200" dirty="0">
                <a:solidFill>
                  <a:schemeClr val="tx1"/>
                </a:solidFill>
                <a:effectLst/>
                <a:latin typeface="Arial" charset="0"/>
                <a:ea typeface="ＭＳ Ｐゴシック" charset="-128"/>
                <a:cs typeface="ＭＳ Ｐゴシック" charset="-128"/>
              </a:rPr>
              <a:t>January 2012) defines the two-key and three-key versions. We look first at the strength of the two-key version and then examine the three-key version.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pitchFamily="-84" charset="0"/>
              <a:ea typeface="ＭＳ Ｐゴシック" pitchFamily="-84" charset="-128"/>
              <a:cs typeface="ＭＳ Ｐゴシック" pitchFamily="-8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Two-key triple encryption was first proposed by Tuchman [TUCH79]. The function follows an encrypt-decrypt-encrypt (EDE) sequence (Figure 7.1b).</a:t>
            </a:r>
            <a:endParaRPr lang="en-US" dirty="0">
              <a:latin typeface="Arial" pitchFamily="-84" charset="0"/>
              <a:ea typeface="ＭＳ Ｐゴシック" pitchFamily="-84" charset="-128"/>
              <a:cs typeface="ＭＳ Ｐゴシック" pitchFamily="-84" charset="-128"/>
            </a:endParaRPr>
          </a:p>
          <a:p>
            <a:endParaRPr lang="en-US" dirty="0">
              <a:latin typeface="Arial" pitchFamily="-84" charset="0"/>
              <a:ea typeface="ＭＳ Ｐゴシック" pitchFamily="-84" charset="-128"/>
              <a:cs typeface="ＭＳ Ｐゴシック" pitchFamily="-8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There is no cryptographic significance to the use of decryption for the second stage. Its only advantage is that it allows users of 3DES to decrypt data encrypted by users of the older single DES.</a:t>
            </a:r>
            <a:endParaRPr lang="en-US" dirty="0"/>
          </a:p>
          <a:p>
            <a:endParaRPr lang="en-US" dirty="0">
              <a:latin typeface="Arial" pitchFamily="-84" charset="0"/>
              <a:ea typeface="ＭＳ Ｐゴシック" pitchFamily="-84" charset="-128"/>
              <a:cs typeface="ＭＳ Ｐゴシック" pitchFamily="-8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3DES with two keys is a relatively popular alternative to DES and has been adopted for use in the key management standards ANSI X9.17 and ISO 8732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first serious proposal came from Merkle and Hellman [MERK81]. Their</a:t>
            </a:r>
          </a:p>
          <a:p>
            <a:r>
              <a:rPr lang="en-US" dirty="0">
                <a:latin typeface="Arial" pitchFamily="-84" charset="0"/>
                <a:ea typeface="ＭＳ Ｐゴシック" pitchFamily="-84" charset="-128"/>
                <a:cs typeface="ＭＳ Ｐゴシック" pitchFamily="-84" charset="-128"/>
              </a:rPr>
              <a:t>plan involves finding plaintext values that produce a first intermediate value of</a:t>
            </a:r>
          </a:p>
          <a:p>
            <a:r>
              <a:rPr lang="en-US" dirty="0">
                <a:latin typeface="Arial" pitchFamily="-84" charset="0"/>
                <a:ea typeface="ＭＳ Ｐゴシック" pitchFamily="-84" charset="-128"/>
                <a:cs typeface="ＭＳ Ｐゴシック" pitchFamily="-84" charset="-128"/>
              </a:rPr>
              <a:t>A =  0 (Figure 7.1b) and then using the meet-in-the-middle attack to determine</a:t>
            </a:r>
          </a:p>
          <a:p>
            <a:r>
              <a:rPr lang="en-US" dirty="0">
                <a:latin typeface="Arial" pitchFamily="-84" charset="0"/>
                <a:ea typeface="ＭＳ Ｐゴシック" pitchFamily="-84" charset="-128"/>
                <a:cs typeface="ＭＳ Ｐゴシック" pitchFamily="-84" charset="-128"/>
              </a:rPr>
              <a:t>the two keys. The level of effort is 2</a:t>
            </a:r>
            <a:r>
              <a:rPr lang="en-US" baseline="30000" dirty="0">
                <a:latin typeface="Arial" pitchFamily="-84" charset="0"/>
                <a:ea typeface="ＭＳ Ｐゴシック" pitchFamily="-84" charset="-128"/>
                <a:cs typeface="ＭＳ Ｐゴシック" pitchFamily="-84" charset="-128"/>
              </a:rPr>
              <a:t>56</a:t>
            </a:r>
            <a:r>
              <a:rPr lang="en-US" dirty="0">
                <a:latin typeface="Arial" pitchFamily="-84" charset="0"/>
                <a:ea typeface="ＭＳ Ｐゴシック" pitchFamily="-84" charset="-128"/>
                <a:cs typeface="ＭＳ Ｐゴシック" pitchFamily="-84" charset="-128"/>
              </a:rPr>
              <a:t> , but the technique requires 2</a:t>
            </a:r>
            <a:r>
              <a:rPr lang="en-US" baseline="30000" dirty="0">
                <a:latin typeface="Arial" pitchFamily="-84" charset="0"/>
                <a:ea typeface="ＭＳ Ｐゴシック" pitchFamily="-84" charset="-128"/>
                <a:cs typeface="ＭＳ Ｐゴシック" pitchFamily="-84" charset="-128"/>
              </a:rPr>
              <a:t>56</a:t>
            </a:r>
            <a:r>
              <a:rPr lang="en-US" dirty="0">
                <a:latin typeface="Arial" pitchFamily="-84" charset="0"/>
                <a:ea typeface="ＭＳ Ｐゴシック" pitchFamily="-84" charset="-128"/>
                <a:cs typeface="ＭＳ Ｐゴシック" pitchFamily="-84" charset="-128"/>
              </a:rPr>
              <a:t>  chosen plaintext–</a:t>
            </a:r>
          </a:p>
          <a:p>
            <a:r>
              <a:rPr lang="en-US" dirty="0">
                <a:latin typeface="Arial" pitchFamily="-84" charset="0"/>
                <a:ea typeface="ＭＳ Ｐゴシック" pitchFamily="-84" charset="-128"/>
                <a:cs typeface="ＭＳ Ｐゴシック" pitchFamily="-84" charset="-128"/>
              </a:rPr>
              <a:t>ciphertext pairs, which is a number unlikely to be provided by the holder of</a:t>
            </a:r>
          </a:p>
          <a:p>
            <a:r>
              <a:rPr lang="en-US" dirty="0">
                <a:latin typeface="Arial" pitchFamily="-84" charset="0"/>
                <a:ea typeface="ＭＳ Ｐゴシック" pitchFamily="-84" charset="-128"/>
                <a:cs typeface="ＭＳ Ｐゴシック" pitchFamily="-84" charset="-128"/>
              </a:rPr>
              <a:t>the keys.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A known-plaintext attack is outlined in [VANO90]. This method is an improvement</a:t>
            </a:r>
          </a:p>
          <a:p>
            <a:r>
              <a:rPr lang="en-US" dirty="0">
                <a:latin typeface="Arial" pitchFamily="-84" charset="0"/>
                <a:ea typeface="ＭＳ Ｐゴシック" pitchFamily="-84" charset="-128"/>
                <a:cs typeface="ＭＳ Ｐゴシック" pitchFamily="-84" charset="-128"/>
              </a:rPr>
              <a:t>over the chosen-plaintext approach but requires more effort. The attack</a:t>
            </a:r>
          </a:p>
          <a:p>
            <a:r>
              <a:rPr lang="en-US" dirty="0">
                <a:latin typeface="Arial" pitchFamily="-84" charset="0"/>
                <a:ea typeface="ＭＳ Ｐゴシック" pitchFamily="-84" charset="-128"/>
                <a:cs typeface="ＭＳ Ｐゴシック" pitchFamily="-84" charset="-128"/>
              </a:rPr>
              <a:t>is based on the observation that if we know A  and C  (Figure 7.1b), then the problem</a:t>
            </a:r>
          </a:p>
          <a:p>
            <a:r>
              <a:rPr lang="en-US" dirty="0">
                <a:latin typeface="Arial" pitchFamily="-84" charset="0"/>
                <a:ea typeface="ＭＳ Ｐゴシック" pitchFamily="-84" charset="-128"/>
                <a:cs typeface="ＭＳ Ｐゴシック" pitchFamily="-84" charset="-128"/>
              </a:rPr>
              <a:t>reduces to that of an attack on double DES. Of course, the attacker does not know</a:t>
            </a:r>
          </a:p>
          <a:p>
            <a:r>
              <a:rPr lang="en-US" dirty="0">
                <a:latin typeface="Arial" pitchFamily="-84" charset="0"/>
                <a:ea typeface="ＭＳ Ｐゴシック" pitchFamily="-84" charset="-128"/>
                <a:cs typeface="ＭＳ Ｐゴシック" pitchFamily="-84" charset="-128"/>
              </a:rPr>
              <a:t>A , even if P  and C  are known, as long as the two keys are unknown. However, the</a:t>
            </a:r>
          </a:p>
          <a:p>
            <a:r>
              <a:rPr lang="en-US" dirty="0">
                <a:latin typeface="Arial" pitchFamily="-84" charset="0"/>
                <a:ea typeface="ＭＳ Ｐゴシック" pitchFamily="-84" charset="-128"/>
                <a:cs typeface="ＭＳ Ｐゴシック" pitchFamily="-84" charset="-128"/>
              </a:rPr>
              <a:t>attacker can choose a potential value of A  and then try to find a known (P , C ) pair</a:t>
            </a:r>
          </a:p>
          <a:p>
            <a:r>
              <a:rPr lang="en-US" dirty="0">
                <a:latin typeface="Arial" pitchFamily="-84" charset="0"/>
                <a:ea typeface="ＭＳ Ｐゴシック" pitchFamily="-84" charset="-128"/>
                <a:cs typeface="ＭＳ Ｐゴシック" pitchFamily="-84" charset="-128"/>
              </a:rPr>
              <a:t>that produces 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 The attack proceeds as follows.</a:t>
            </a:r>
          </a:p>
          <a:p>
            <a:pPr>
              <a:defRPr/>
            </a:pPr>
            <a:endParaRPr lang="en-US" dirty="0"/>
          </a:p>
          <a:p>
            <a:pPr>
              <a:defRPr/>
            </a:pPr>
            <a:r>
              <a:rPr lang="en-US" dirty="0"/>
              <a:t>1.  Obtain </a:t>
            </a:r>
            <a:r>
              <a:rPr lang="en-US" i="1" dirty="0"/>
              <a:t>n</a:t>
            </a:r>
            <a:r>
              <a:rPr lang="en-US" dirty="0"/>
              <a:t>  (</a:t>
            </a:r>
            <a:r>
              <a:rPr lang="en-US" i="1" dirty="0"/>
              <a:t>P , C </a:t>
            </a:r>
            <a:r>
              <a:rPr lang="en-US" dirty="0"/>
              <a:t>) pairs. This is the known plaintext. Place these in a table</a:t>
            </a:r>
          </a:p>
          <a:p>
            <a:pPr>
              <a:defRPr/>
            </a:pPr>
            <a:r>
              <a:rPr lang="en-US" dirty="0"/>
              <a:t>(Table 1) sorted on the values of </a:t>
            </a:r>
            <a:r>
              <a:rPr lang="en-US" i="1" dirty="0"/>
              <a:t>P</a:t>
            </a:r>
            <a:r>
              <a:rPr lang="en-US" dirty="0"/>
              <a:t>  (Figure7.2b).</a:t>
            </a:r>
          </a:p>
          <a:p>
            <a:pPr>
              <a:defRPr/>
            </a:pPr>
            <a:endParaRPr lang="en-US" dirty="0"/>
          </a:p>
          <a:p>
            <a:pPr>
              <a:defRPr/>
            </a:pPr>
            <a:r>
              <a:rPr lang="en-US" dirty="0"/>
              <a:t>2. Pick an arbitrary value </a:t>
            </a:r>
            <a:r>
              <a:rPr lang="en-US" i="1" dirty="0"/>
              <a:t>a</a:t>
            </a:r>
            <a:r>
              <a:rPr lang="en-US" dirty="0"/>
              <a:t> for </a:t>
            </a:r>
            <a:r>
              <a:rPr lang="en-US" i="1" dirty="0"/>
              <a:t>A</a:t>
            </a:r>
            <a:r>
              <a:rPr lang="en-US" dirty="0"/>
              <a:t>, and create a second table (Figure 7.2c) with entries</a:t>
            </a:r>
          </a:p>
          <a:p>
            <a:pPr>
              <a:defRPr/>
            </a:pPr>
            <a:r>
              <a:rPr lang="en-US" dirty="0"/>
              <a:t>defined in the following fashion. For each of the 2</a:t>
            </a:r>
            <a:r>
              <a:rPr lang="en-US" baseline="30000" dirty="0"/>
              <a:t>56</a:t>
            </a:r>
            <a:r>
              <a:rPr lang="en-US" dirty="0"/>
              <a:t> possible keys </a:t>
            </a:r>
            <a:r>
              <a:rPr lang="en-US" i="1" dirty="0"/>
              <a:t>K</a:t>
            </a:r>
            <a:r>
              <a:rPr lang="en-US" i="1" baseline="-25000" dirty="0"/>
              <a:t>1</a:t>
            </a:r>
            <a:r>
              <a:rPr lang="en-US" i="1" dirty="0"/>
              <a:t> = i,</a:t>
            </a:r>
          </a:p>
          <a:p>
            <a:pPr>
              <a:defRPr/>
            </a:pPr>
            <a:r>
              <a:rPr lang="en-US" dirty="0"/>
              <a:t>calculate the plaintext value </a:t>
            </a:r>
            <a:r>
              <a:rPr lang="en-US" i="1" dirty="0"/>
              <a:t>P, </a:t>
            </a:r>
            <a:r>
              <a:rPr lang="en-US" i="0" dirty="0"/>
              <a:t>such that</a:t>
            </a:r>
            <a:endParaRPr lang="en-US" i="1" dirty="0"/>
          </a:p>
          <a:p>
            <a:pPr>
              <a:defRPr/>
            </a:pPr>
            <a:endParaRPr lang="en-US" i="1" dirty="0"/>
          </a:p>
          <a:p>
            <a:pPr>
              <a:defRPr/>
            </a:pPr>
            <a:r>
              <a:rPr lang="en-US" i="1" dirty="0"/>
              <a:t>P</a:t>
            </a:r>
            <a:r>
              <a:rPr lang="en-US" i="1" baseline="-25000" dirty="0"/>
              <a:t>i </a:t>
            </a:r>
            <a:r>
              <a:rPr lang="en-US" i="1" dirty="0"/>
              <a:t>= </a:t>
            </a:r>
            <a:r>
              <a:rPr lang="en-US" dirty="0"/>
              <a:t>D</a:t>
            </a:r>
            <a:r>
              <a:rPr lang="en-US" i="1" dirty="0"/>
              <a:t>(i, a)</a:t>
            </a:r>
          </a:p>
          <a:p>
            <a:pPr>
              <a:defRPr/>
            </a:pPr>
            <a:endParaRPr lang="en-US" dirty="0"/>
          </a:p>
          <a:p>
            <a:pPr>
              <a:defRPr/>
            </a:pPr>
            <a:r>
              <a:rPr lang="en-US" dirty="0"/>
              <a:t>For each </a:t>
            </a:r>
            <a:r>
              <a:rPr lang="en-US" i="1" dirty="0"/>
              <a:t>P</a:t>
            </a:r>
            <a:r>
              <a:rPr lang="en-US" i="1" baseline="-25000" dirty="0"/>
              <a:t>i  </a:t>
            </a:r>
            <a:r>
              <a:rPr lang="en-US" dirty="0"/>
              <a:t>that matches an entry in Table 1, create an entry in Table 2 consisting</a:t>
            </a:r>
          </a:p>
          <a:p>
            <a:pPr>
              <a:defRPr/>
            </a:pPr>
            <a:r>
              <a:rPr lang="en-US" dirty="0"/>
              <a:t>of the </a:t>
            </a:r>
            <a:r>
              <a:rPr lang="en-US" i="1" dirty="0"/>
              <a:t>K</a:t>
            </a:r>
            <a:r>
              <a:rPr lang="en-US" i="1" baseline="-25000" dirty="0"/>
              <a:t>1</a:t>
            </a:r>
            <a:r>
              <a:rPr lang="en-US" dirty="0"/>
              <a:t> value and the value of </a:t>
            </a:r>
            <a:r>
              <a:rPr lang="en-US" i="1" dirty="0"/>
              <a:t>B</a:t>
            </a:r>
            <a:r>
              <a:rPr lang="en-US" dirty="0"/>
              <a:t> that is produced for the </a:t>
            </a:r>
            <a:r>
              <a:rPr lang="en-US" i="1" dirty="0"/>
              <a:t>(P, C) </a:t>
            </a:r>
            <a:r>
              <a:rPr lang="en-US" dirty="0"/>
              <a:t>pair from</a:t>
            </a:r>
          </a:p>
          <a:p>
            <a:pPr>
              <a:defRPr/>
            </a:pPr>
            <a:r>
              <a:rPr lang="en-US" dirty="0"/>
              <a:t>Table 1, assuming that value of K</a:t>
            </a:r>
            <a:r>
              <a:rPr lang="en-US" i="1" baseline="-25000" dirty="0"/>
              <a:t>1</a:t>
            </a:r>
            <a:r>
              <a:rPr lang="en-US" dirty="0"/>
              <a:t>:</a:t>
            </a:r>
          </a:p>
          <a:p>
            <a:pPr>
              <a:defRPr/>
            </a:pPr>
            <a:endParaRPr lang="en-US" dirty="0"/>
          </a:p>
          <a:p>
            <a:pPr>
              <a:defRPr/>
            </a:pPr>
            <a:r>
              <a:rPr lang="en-US" i="1" dirty="0"/>
              <a:t>B </a:t>
            </a:r>
            <a:r>
              <a:rPr lang="en-US" dirty="0"/>
              <a:t>= D</a:t>
            </a:r>
            <a:r>
              <a:rPr lang="en-US" i="1" dirty="0"/>
              <a:t>(i, C)</a:t>
            </a:r>
          </a:p>
          <a:p>
            <a:pPr>
              <a:defRPr/>
            </a:pPr>
            <a:endParaRPr lang="en-US" dirty="0"/>
          </a:p>
          <a:p>
            <a:pPr>
              <a:defRPr/>
            </a:pPr>
            <a:r>
              <a:rPr lang="en-US" dirty="0"/>
              <a:t>At the end of this step, sort Table 2 on the values of </a:t>
            </a:r>
            <a:r>
              <a:rPr lang="en-US" i="1" dirty="0"/>
              <a:t>B</a:t>
            </a:r>
            <a:r>
              <a:rPr lang="en-US" dirty="0"/>
              <a:t>.</a:t>
            </a:r>
          </a:p>
          <a:p>
            <a:pPr>
              <a:defRPr/>
            </a:pPr>
            <a:endParaRPr lang="en-US" dirty="0"/>
          </a:p>
          <a:p>
            <a:pPr>
              <a:defRPr/>
            </a:pPr>
            <a:r>
              <a:rPr lang="en-US" dirty="0"/>
              <a:t>3. We now have a number of candidate values of </a:t>
            </a:r>
            <a:r>
              <a:rPr lang="en-US" i="1" dirty="0"/>
              <a:t>K</a:t>
            </a:r>
            <a:r>
              <a:rPr lang="en-US" i="1" baseline="-25000" dirty="0"/>
              <a:t>1</a:t>
            </a:r>
            <a:r>
              <a:rPr lang="en-US" dirty="0"/>
              <a:t> in Table 2 and are in a position</a:t>
            </a:r>
          </a:p>
          <a:p>
            <a:pPr>
              <a:defRPr/>
            </a:pPr>
            <a:r>
              <a:rPr lang="en-US" dirty="0"/>
              <a:t>to search for a value of </a:t>
            </a:r>
            <a:r>
              <a:rPr lang="en-US" i="1" dirty="0"/>
              <a:t>K</a:t>
            </a:r>
            <a:r>
              <a:rPr lang="en-US" i="1" baseline="-25000" dirty="0"/>
              <a:t>2</a:t>
            </a:r>
            <a:r>
              <a:rPr lang="en-US" dirty="0"/>
              <a:t>. For each of the 2</a:t>
            </a:r>
            <a:r>
              <a:rPr lang="en-US" baseline="30000" dirty="0"/>
              <a:t>56</a:t>
            </a:r>
            <a:r>
              <a:rPr lang="en-US" dirty="0"/>
              <a:t> possible keys </a:t>
            </a:r>
            <a:r>
              <a:rPr lang="en-US" i="1" dirty="0"/>
              <a:t>K</a:t>
            </a:r>
            <a:r>
              <a:rPr lang="en-US" i="1" baseline="-25000" dirty="0"/>
              <a:t>2</a:t>
            </a:r>
            <a:r>
              <a:rPr lang="en-US" i="1" dirty="0"/>
              <a:t> = j</a:t>
            </a:r>
            <a:r>
              <a:rPr lang="en-US" dirty="0"/>
              <a:t>, calculate</a:t>
            </a:r>
          </a:p>
          <a:p>
            <a:pPr>
              <a:defRPr/>
            </a:pPr>
            <a:r>
              <a:rPr lang="en-US" dirty="0"/>
              <a:t>the second intermediate value for our chosen value of </a:t>
            </a:r>
            <a:r>
              <a:rPr lang="en-US" i="1" dirty="0"/>
              <a:t>a</a:t>
            </a:r>
            <a:r>
              <a:rPr lang="en-US" dirty="0"/>
              <a:t>:</a:t>
            </a:r>
          </a:p>
          <a:p>
            <a:pPr>
              <a:defRPr/>
            </a:pPr>
            <a:endParaRPr lang="en-US" dirty="0"/>
          </a:p>
          <a:p>
            <a:pPr>
              <a:defRPr/>
            </a:pPr>
            <a:r>
              <a:rPr lang="en-US" i="1" dirty="0"/>
              <a:t>B</a:t>
            </a:r>
            <a:r>
              <a:rPr lang="en-US" i="1" baseline="-25000" dirty="0"/>
              <a:t>j</a:t>
            </a:r>
            <a:r>
              <a:rPr lang="en-US" i="1" dirty="0"/>
              <a:t> </a:t>
            </a:r>
            <a:r>
              <a:rPr lang="en-US" dirty="0"/>
              <a:t>= D</a:t>
            </a:r>
            <a:r>
              <a:rPr lang="en-US" i="1" dirty="0"/>
              <a:t>(j, a)</a:t>
            </a:r>
          </a:p>
          <a:p>
            <a:pPr>
              <a:defRPr/>
            </a:pPr>
            <a:endParaRPr lang="en-US" dirty="0"/>
          </a:p>
          <a:p>
            <a:pPr>
              <a:defRPr/>
            </a:pPr>
            <a:r>
              <a:rPr lang="en-US" dirty="0"/>
              <a:t>At each step, look up </a:t>
            </a:r>
            <a:r>
              <a:rPr lang="en-US" i="1" dirty="0"/>
              <a:t>B</a:t>
            </a:r>
            <a:r>
              <a:rPr lang="en-US" i="1" baseline="-25000" dirty="0"/>
              <a:t>j </a:t>
            </a:r>
            <a:r>
              <a:rPr lang="en-US" dirty="0"/>
              <a:t>in Table 2. If there is a match, then the corresponding</a:t>
            </a:r>
          </a:p>
          <a:p>
            <a:pPr>
              <a:defRPr/>
            </a:pPr>
            <a:r>
              <a:rPr lang="en-US" dirty="0"/>
              <a:t>key</a:t>
            </a:r>
            <a:r>
              <a:rPr lang="en-US" i="1" dirty="0"/>
              <a:t> i </a:t>
            </a:r>
            <a:r>
              <a:rPr lang="en-US" dirty="0"/>
              <a:t>from Table 2 plus this value of</a:t>
            </a:r>
            <a:r>
              <a:rPr lang="en-US" i="1" dirty="0"/>
              <a:t> j </a:t>
            </a:r>
            <a:r>
              <a:rPr lang="en-US" dirty="0"/>
              <a:t>are candidate values for the unknown</a:t>
            </a:r>
          </a:p>
          <a:p>
            <a:pPr>
              <a:defRPr/>
            </a:pPr>
            <a:r>
              <a:rPr lang="en-US" dirty="0"/>
              <a:t>keys (</a:t>
            </a:r>
            <a:r>
              <a:rPr lang="en-US" i="1" dirty="0"/>
              <a:t>K</a:t>
            </a:r>
            <a:r>
              <a:rPr lang="en-US" i="1" baseline="-25000" dirty="0"/>
              <a:t>1</a:t>
            </a:r>
            <a:r>
              <a:rPr lang="en-US" i="1" dirty="0"/>
              <a:t>, K</a:t>
            </a:r>
            <a:r>
              <a:rPr lang="en-US" i="1" baseline="-25000" dirty="0"/>
              <a:t>2</a:t>
            </a:r>
            <a:r>
              <a:rPr lang="en-US" dirty="0"/>
              <a:t>). Why? Because we have found a pair of keys </a:t>
            </a:r>
            <a:r>
              <a:rPr lang="en-US" i="1" dirty="0"/>
              <a:t>(i, j</a:t>
            </a:r>
            <a:r>
              <a:rPr lang="en-US" dirty="0"/>
              <a:t>) that produce a</a:t>
            </a:r>
          </a:p>
          <a:p>
            <a:pPr>
              <a:defRPr/>
            </a:pPr>
            <a:r>
              <a:rPr lang="en-US" dirty="0"/>
              <a:t>known (</a:t>
            </a:r>
            <a:r>
              <a:rPr lang="en-US" i="1" dirty="0"/>
              <a:t>P, C</a:t>
            </a:r>
            <a:r>
              <a:rPr lang="en-US" dirty="0"/>
              <a:t>) pair (Figure 7.2a).</a:t>
            </a:r>
          </a:p>
          <a:p>
            <a:pPr>
              <a:defRPr/>
            </a:pPr>
            <a:endParaRPr lang="en-US" dirty="0"/>
          </a:p>
          <a:p>
            <a:pPr>
              <a:defRPr/>
            </a:pPr>
            <a:r>
              <a:rPr lang="en-US" dirty="0"/>
              <a:t>4. Test each candidate pair of keys (</a:t>
            </a:r>
            <a:r>
              <a:rPr lang="en-US" i="1" dirty="0"/>
              <a:t>i, j</a:t>
            </a:r>
            <a:r>
              <a:rPr lang="en-US" dirty="0"/>
              <a:t>) on a few other plaintext–ciphertext</a:t>
            </a:r>
          </a:p>
          <a:p>
            <a:pPr>
              <a:defRPr/>
            </a:pPr>
            <a:r>
              <a:rPr lang="en-US" dirty="0"/>
              <a:t>pairs. If a pair of keys produces the desired ciphertext, the task is complete. If</a:t>
            </a:r>
          </a:p>
          <a:p>
            <a:pPr>
              <a:defRPr/>
            </a:pPr>
            <a:r>
              <a:rPr lang="en-US" dirty="0"/>
              <a:t>no pair succeeds, repeat from step 1 with a new value of </a:t>
            </a:r>
            <a:r>
              <a:rPr lang="en-US" i="1" dirty="0"/>
              <a:t>a</a:t>
            </a:r>
            <a:r>
              <a:rPr lang="en-US" dirty="0"/>
              <a:t>.</a:t>
            </a:r>
          </a:p>
          <a:p>
            <a:pPr>
              <a:defRPr/>
            </a:pPr>
            <a:endParaRPr lang="en-US" dirty="0"/>
          </a:p>
          <a:p>
            <a:pPr>
              <a:defRPr/>
            </a:pPr>
            <a:r>
              <a:rPr lang="en-US" dirty="0"/>
              <a:t> For a given known (</a:t>
            </a:r>
            <a:r>
              <a:rPr lang="en-US" i="1" dirty="0"/>
              <a:t>P , C </a:t>
            </a:r>
            <a:r>
              <a:rPr lang="en-US" dirty="0"/>
              <a:t>), the probability of selecting the unique value of </a:t>
            </a:r>
            <a:r>
              <a:rPr lang="en-US" i="1" dirty="0"/>
              <a:t>a</a:t>
            </a:r>
          </a:p>
          <a:p>
            <a:pPr>
              <a:defRPr/>
            </a:pPr>
            <a:r>
              <a:rPr lang="en-US" dirty="0"/>
              <a:t> that leads to success is 1/2</a:t>
            </a:r>
            <a:r>
              <a:rPr lang="en-US" baseline="30000" dirty="0"/>
              <a:t>64</a:t>
            </a:r>
            <a:r>
              <a:rPr lang="en-US" dirty="0"/>
              <a:t> . Thus, given </a:t>
            </a:r>
            <a:r>
              <a:rPr lang="en-US" i="1" dirty="0"/>
              <a:t>n  (P , C </a:t>
            </a:r>
            <a:r>
              <a:rPr lang="en-US" dirty="0"/>
              <a:t>) pairs, the probability of success for</a:t>
            </a:r>
          </a:p>
          <a:p>
            <a:pPr>
              <a:defRPr/>
            </a:pPr>
            <a:r>
              <a:rPr lang="en-US" dirty="0"/>
              <a:t>a single selected value of </a:t>
            </a:r>
            <a:r>
              <a:rPr lang="en-US" i="1" dirty="0"/>
              <a:t>a</a:t>
            </a:r>
            <a:r>
              <a:rPr lang="en-US" dirty="0"/>
              <a:t>  is </a:t>
            </a:r>
            <a:r>
              <a:rPr lang="en-US" i="1" dirty="0"/>
              <a:t>n</a:t>
            </a:r>
            <a:r>
              <a:rPr lang="en-US" dirty="0"/>
              <a:t> /2</a:t>
            </a:r>
            <a:r>
              <a:rPr lang="en-US" baseline="30000" dirty="0"/>
              <a:t>64 </a:t>
            </a:r>
            <a:r>
              <a:rPr lang="en-US" dirty="0"/>
              <a:t>.</a:t>
            </a:r>
          </a:p>
        </p:txBody>
      </p:sp>
      <p:sp>
        <p:nvSpPr>
          <p:cNvPr id="31748" name="Slide Number Placeholder 3"/>
          <p:cNvSpPr>
            <a:spLocks noGrp="1"/>
          </p:cNvSpPr>
          <p:nvPr>
            <p:ph type="sldNum" sz="quarter" idx="5"/>
          </p:nvPr>
        </p:nvSpPr>
        <p:spPr>
          <a:noFill/>
        </p:spPr>
        <p:txBody>
          <a:bodyPr/>
          <a:lstStyle/>
          <a:p>
            <a:fld id="{E460F62B-9800-6C42-98CB-BF35256CC925}" type="slidenum">
              <a:rPr lang="en-AU" smtClean="0">
                <a:latin typeface="Arial" pitchFamily="-84" charset="0"/>
              </a:rPr>
              <a:pPr/>
              <a:t>6</a:t>
            </a:fld>
            <a:endParaRPr lang="en-AU">
              <a:latin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Although the attacks just described appear impractical, anyone using two-key 3DES</a:t>
            </a:r>
          </a:p>
          <a:p>
            <a:r>
              <a:rPr lang="en-US" dirty="0">
                <a:latin typeface="Arial" pitchFamily="-84" charset="0"/>
                <a:ea typeface="ＭＳ Ｐゴシック" pitchFamily="-84" charset="-128"/>
                <a:cs typeface="ＭＳ Ｐゴシック" pitchFamily="-84" charset="-128"/>
              </a:rPr>
              <a:t>may feel some concern. Thus, many researchers now feel that three-key 3DES is</a:t>
            </a:r>
          </a:p>
          <a:p>
            <a:r>
              <a:rPr lang="en-US" dirty="0">
                <a:latin typeface="Arial" pitchFamily="-84" charset="0"/>
                <a:ea typeface="ＭＳ Ｐゴシック" pitchFamily="-84" charset="-128"/>
                <a:cs typeface="ＭＳ Ｐゴシック" pitchFamily="-84" charset="-128"/>
              </a:rPr>
              <a:t>the preferred alternative (e.g., [KALI96a]). Three-key 3DES has an effective key</a:t>
            </a:r>
          </a:p>
          <a:p>
            <a:r>
              <a:rPr lang="en-US" dirty="0">
                <a:latin typeface="Arial" pitchFamily="-84" charset="0"/>
                <a:ea typeface="ＭＳ Ｐゴシック" pitchFamily="-84" charset="-128"/>
                <a:cs typeface="ＭＳ Ｐゴシック" pitchFamily="-84" charset="-128"/>
              </a:rPr>
              <a:t>length of 168 bits and is defined as</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a:t>
            </a:r>
            <a:r>
              <a:rPr lang="en-US" i="1" dirty="0">
                <a:latin typeface="Arial" pitchFamily="-84" charset="0"/>
                <a:ea typeface="ＭＳ Ｐゴシック" pitchFamily="-84" charset="-128"/>
                <a:cs typeface="ＭＳ Ｐゴシック" pitchFamily="-84" charset="-128"/>
              </a:rPr>
              <a:t>C</a:t>
            </a:r>
            <a:r>
              <a:rPr lang="en-US" dirty="0">
                <a:latin typeface="Arial" pitchFamily="-84" charset="0"/>
                <a:ea typeface="ＭＳ Ｐゴシック" pitchFamily="-84" charset="-128"/>
                <a:cs typeface="ＭＳ Ｐゴシック" pitchFamily="-84" charset="-128"/>
              </a:rPr>
              <a:t> = E( </a:t>
            </a:r>
            <a:r>
              <a:rPr lang="en-US" i="1" dirty="0">
                <a:latin typeface="Arial" pitchFamily="-84" charset="0"/>
                <a:ea typeface="ＭＳ Ｐゴシック" pitchFamily="-84" charset="-128"/>
                <a:cs typeface="ＭＳ Ｐゴシック" pitchFamily="-84" charset="-128"/>
              </a:rPr>
              <a:t>K</a:t>
            </a:r>
            <a:r>
              <a:rPr lang="en-US" i="1" baseline="-25000" dirty="0">
                <a:latin typeface="Arial" pitchFamily="-84" charset="0"/>
                <a:ea typeface="ＭＳ Ｐゴシック" pitchFamily="-84" charset="-128"/>
                <a:cs typeface="ＭＳ Ｐゴシック" pitchFamily="-84" charset="-128"/>
              </a:rPr>
              <a:t>3</a:t>
            </a:r>
            <a:r>
              <a:rPr lang="en-US" dirty="0">
                <a:latin typeface="Arial" pitchFamily="-84" charset="0"/>
                <a:ea typeface="ＭＳ Ｐゴシック" pitchFamily="-84" charset="-128"/>
                <a:cs typeface="ＭＳ Ｐゴシック" pitchFamily="-84" charset="-128"/>
              </a:rPr>
              <a:t>, D( </a:t>
            </a:r>
            <a:r>
              <a:rPr lang="en-US" i="1" dirty="0">
                <a:latin typeface="Arial" pitchFamily="-84" charset="0"/>
                <a:ea typeface="ＭＳ Ｐゴシック" pitchFamily="-84" charset="-128"/>
                <a:cs typeface="ＭＳ Ｐゴシック" pitchFamily="-84" charset="-128"/>
              </a:rPr>
              <a:t>K</a:t>
            </a:r>
            <a:r>
              <a:rPr lang="en-US" i="1" baseline="-25000" dirty="0">
                <a:latin typeface="Arial" pitchFamily="-84" charset="0"/>
                <a:ea typeface="ＭＳ Ｐゴシック" pitchFamily="-84" charset="-128"/>
                <a:cs typeface="ＭＳ Ｐゴシック" pitchFamily="-84" charset="-128"/>
              </a:rPr>
              <a:t>2</a:t>
            </a:r>
            <a:r>
              <a:rPr lang="en-US" dirty="0">
                <a:latin typeface="Arial" pitchFamily="-84" charset="0"/>
                <a:ea typeface="ＭＳ Ｐゴシック" pitchFamily="-84" charset="-128"/>
                <a:cs typeface="ＭＳ Ｐゴシック" pitchFamily="-84" charset="-128"/>
              </a:rPr>
              <a:t>, E( </a:t>
            </a:r>
            <a:r>
              <a:rPr lang="en-US" i="1" dirty="0">
                <a:latin typeface="Arial" pitchFamily="-84" charset="0"/>
                <a:ea typeface="ＭＳ Ｐゴシック" pitchFamily="-84" charset="-128"/>
                <a:cs typeface="ＭＳ Ｐゴシック" pitchFamily="-84" charset="-128"/>
              </a:rPr>
              <a:t>K</a:t>
            </a:r>
            <a:r>
              <a:rPr lang="en-US" i="1" baseline="-25000" dirty="0">
                <a:latin typeface="Arial" pitchFamily="-84" charset="0"/>
                <a:ea typeface="ＭＳ Ｐゴシック" pitchFamily="-84" charset="-128"/>
                <a:cs typeface="ＭＳ Ｐゴシック" pitchFamily="-84" charset="-128"/>
              </a:rPr>
              <a:t>1</a:t>
            </a:r>
            <a:r>
              <a:rPr lang="en-US" i="1" dirty="0">
                <a:latin typeface="Arial" pitchFamily="-84" charset="0"/>
                <a:ea typeface="ＭＳ Ｐゴシック" pitchFamily="-84" charset="-128"/>
                <a:cs typeface="ＭＳ Ｐゴシック" pitchFamily="-84" charset="-128"/>
              </a:rPr>
              <a:t>,  P</a:t>
            </a:r>
            <a:r>
              <a:rPr lang="en-US" dirty="0">
                <a:latin typeface="Arial" pitchFamily="-84" charset="0"/>
                <a:ea typeface="ＭＳ Ｐゴシック" pitchFamily="-84" charset="-128"/>
                <a:cs typeface="ＭＳ Ｐゴシック" pitchFamily="-84" charset="-128"/>
              </a:rPr>
              <a: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Backward compatibility with DES is provided by putting</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K</a:t>
            </a:r>
            <a:r>
              <a:rPr lang="en-US" sz="1400" i="1" baseline="-25000" dirty="0">
                <a:latin typeface="Arial" pitchFamily="-84" charset="0"/>
                <a:ea typeface="ＭＳ Ｐゴシック" pitchFamily="-84" charset="-128"/>
                <a:cs typeface="ＭＳ Ｐゴシック" pitchFamily="-84" charset="-128"/>
              </a:rPr>
              <a:t>3</a:t>
            </a:r>
            <a:r>
              <a:rPr lang="en-US" dirty="0">
                <a:latin typeface="Arial" pitchFamily="-84" charset="0"/>
                <a:ea typeface="ＭＳ Ｐゴシック" pitchFamily="-84" charset="-128"/>
                <a:cs typeface="ＭＳ Ｐゴシック" pitchFamily="-84" charset="-128"/>
              </a:rPr>
              <a:t> = K</a:t>
            </a:r>
            <a:r>
              <a:rPr lang="en-US" sz="1400" i="1" baseline="-25000" dirty="0">
                <a:latin typeface="Arial" pitchFamily="-84" charset="0"/>
                <a:ea typeface="ＭＳ Ｐゴシック" pitchFamily="-84" charset="-128"/>
                <a:cs typeface="ＭＳ Ｐゴシック" pitchFamily="-84" charset="-128"/>
              </a:rPr>
              <a:t>2</a:t>
            </a:r>
            <a:r>
              <a:rPr lang="en-US" dirty="0">
                <a:latin typeface="Arial" pitchFamily="-84" charset="0"/>
                <a:ea typeface="ＭＳ Ｐゴシック" pitchFamily="-84" charset="-128"/>
                <a:cs typeface="ＭＳ Ｐゴシック" pitchFamily="-84" charset="-128"/>
              </a:rPr>
              <a:t> or K</a:t>
            </a:r>
            <a:r>
              <a:rPr lang="en-US" sz="1400" i="1" baseline="-25000" dirty="0">
                <a:latin typeface="Arial" pitchFamily="-84" charset="0"/>
                <a:ea typeface="ＭＳ Ｐゴシック" pitchFamily="-84" charset="-128"/>
                <a:cs typeface="ＭＳ Ｐゴシック" pitchFamily="-84" charset="-128"/>
              </a:rPr>
              <a:t>1</a:t>
            </a:r>
            <a:r>
              <a:rPr lang="en-US" dirty="0">
                <a:latin typeface="Arial" pitchFamily="-84" charset="0"/>
                <a:ea typeface="ＭＳ Ｐゴシック" pitchFamily="-84" charset="-128"/>
                <a:cs typeface="ＭＳ Ｐゴシック" pitchFamily="-84" charset="-128"/>
              </a:rPr>
              <a:t> = K</a:t>
            </a:r>
            <a:r>
              <a:rPr lang="en-US" sz="1400" i="1" baseline="-25000" dirty="0">
                <a:latin typeface="Arial" pitchFamily="-84" charset="0"/>
                <a:ea typeface="ＭＳ Ｐゴシック" pitchFamily="-84" charset="-128"/>
                <a:cs typeface="ＭＳ Ｐゴシック" pitchFamily="-84" charset="-128"/>
              </a:rPr>
              <a:t>2</a:t>
            </a:r>
          </a:p>
          <a:p>
            <a:endParaRPr lang="en-US" b="1"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A number of Internet-based applications have adopted three-key 3DES, including</a:t>
            </a:r>
          </a:p>
          <a:p>
            <a:r>
              <a:rPr lang="en-US" dirty="0">
                <a:latin typeface="Arial" pitchFamily="-84" charset="0"/>
                <a:ea typeface="ＭＳ Ｐゴシック" pitchFamily="-84" charset="-128"/>
                <a:cs typeface="ＭＳ Ｐゴシック" pitchFamily="-84" charset="-128"/>
              </a:rPr>
              <a:t>PGP and S/MIME, both discussed in Chapter 21.</a:t>
            </a:r>
          </a:p>
        </p:txBody>
      </p:sp>
      <p:sp>
        <p:nvSpPr>
          <p:cNvPr id="33796" name="Slide Number Placeholder 3"/>
          <p:cNvSpPr>
            <a:spLocks noGrp="1"/>
          </p:cNvSpPr>
          <p:nvPr>
            <p:ph type="sldNum" sz="quarter" idx="5"/>
          </p:nvPr>
        </p:nvSpPr>
        <p:spPr>
          <a:noFill/>
        </p:spPr>
        <p:txBody>
          <a:bodyPr/>
          <a:lstStyle/>
          <a:p>
            <a:fld id="{731E1BE9-2DB0-9443-A29F-B27DFB5E21C0}" type="slidenum">
              <a:rPr lang="en-AU" smtClean="0">
                <a:latin typeface="Arial" pitchFamily="-84" charset="0"/>
              </a:rPr>
              <a:pPr/>
              <a:t>7</a:t>
            </a:fld>
            <a:endParaRPr lang="en-AU">
              <a:latin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8</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A block cipher takes a fixed-length block of text of length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and a key as input</a:t>
            </a:r>
          </a:p>
          <a:p>
            <a:r>
              <a:rPr lang="en-US" dirty="0">
                <a:latin typeface="Arial" pitchFamily="-84" charset="0"/>
                <a:ea typeface="ＭＳ Ｐゴシック" pitchFamily="-84" charset="-128"/>
                <a:cs typeface="ＭＳ Ｐゴシック" pitchFamily="-84" charset="-128"/>
              </a:rPr>
              <a:t>and produces a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 of ciphertext. If the amount of plaintext to be encrypted</a:t>
            </a:r>
          </a:p>
          <a:p>
            <a:r>
              <a:rPr lang="en-US" dirty="0">
                <a:latin typeface="Arial" pitchFamily="-84" charset="0"/>
                <a:ea typeface="ＭＳ Ｐゴシック" pitchFamily="-84" charset="-128"/>
                <a:cs typeface="ＭＳ Ｐゴシック" pitchFamily="-84" charset="-128"/>
              </a:rPr>
              <a:t>is greater than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bits, then the block cipher can still be used by breaking the plaintext</a:t>
            </a:r>
          </a:p>
          <a:p>
            <a:r>
              <a:rPr lang="en-US" dirty="0">
                <a:latin typeface="Arial" pitchFamily="-84" charset="0"/>
                <a:ea typeface="ＭＳ Ｐゴシック" pitchFamily="-84" charset="-128"/>
                <a:cs typeface="ＭＳ Ｐゴシック" pitchFamily="-84" charset="-128"/>
              </a:rPr>
              <a:t>up into </a:t>
            </a:r>
            <a:r>
              <a:rPr lang="en-US" i="1" dirty="0" err="1">
                <a:latin typeface="Arial" pitchFamily="-84" charset="0"/>
                <a:ea typeface="ＭＳ Ｐゴシック" pitchFamily="-84" charset="-128"/>
                <a:cs typeface="ＭＳ Ｐゴシック" pitchFamily="-84" charset="-128"/>
              </a:rPr>
              <a:t>b</a:t>
            </a:r>
            <a:r>
              <a:rPr lang="en-US" dirty="0">
                <a:latin typeface="Arial" pitchFamily="-84" charset="0"/>
                <a:ea typeface="ＭＳ Ｐゴシック" pitchFamily="-84" charset="-128"/>
                <a:cs typeface="ＭＳ Ｐゴシック" pitchFamily="-84" charset="-128"/>
              </a:rPr>
              <a:t> -bit blocks. When multiple blocks of plaintext are encrypted using the</a:t>
            </a:r>
          </a:p>
          <a:p>
            <a:r>
              <a:rPr lang="en-US" dirty="0">
                <a:latin typeface="Arial" pitchFamily="-84" charset="0"/>
                <a:ea typeface="ＭＳ Ｐゴシック" pitchFamily="-84" charset="-128"/>
                <a:cs typeface="ＭＳ Ｐゴシック" pitchFamily="-84" charset="-128"/>
              </a:rPr>
              <a:t>same key, a number of security issues arise. To apply a block cipher in a variety of</a:t>
            </a:r>
          </a:p>
          <a:p>
            <a:r>
              <a:rPr lang="en-US" dirty="0">
                <a:latin typeface="Arial" pitchFamily="-84" charset="0"/>
                <a:ea typeface="ＭＳ Ｐゴシック" pitchFamily="-84" charset="-128"/>
                <a:cs typeface="ＭＳ Ｐゴシック" pitchFamily="-84" charset="-128"/>
              </a:rPr>
              <a:t>applications, five modes of operation  have been defined by NIST (SP 800-38A).</a:t>
            </a:r>
          </a:p>
          <a:p>
            <a:r>
              <a:rPr lang="en-US" dirty="0">
                <a:latin typeface="Arial" pitchFamily="-84" charset="0"/>
                <a:ea typeface="ＭＳ Ｐゴシック" pitchFamily="-84" charset="-128"/>
                <a:cs typeface="ＭＳ Ｐゴシック" pitchFamily="-84" charset="-128"/>
              </a:rPr>
              <a:t>In essence, a mode of operation is a technique for enhancing the effect of a cryptographic</a:t>
            </a:r>
          </a:p>
          <a:p>
            <a:r>
              <a:rPr lang="en-US" dirty="0">
                <a:latin typeface="Arial" pitchFamily="-84" charset="0"/>
                <a:ea typeface="ＭＳ Ｐゴシック" pitchFamily="-84" charset="-128"/>
                <a:cs typeface="ＭＳ Ｐゴシック" pitchFamily="-84" charset="-128"/>
              </a:rPr>
              <a:t>algorithm or adapting the algorithm for an application, such as applying</a:t>
            </a:r>
          </a:p>
          <a:p>
            <a:r>
              <a:rPr lang="en-US" dirty="0">
                <a:latin typeface="Arial" pitchFamily="-84" charset="0"/>
                <a:ea typeface="ＭＳ Ｐゴシック" pitchFamily="-84" charset="-128"/>
                <a:cs typeface="ＭＳ Ｐゴシック" pitchFamily="-84" charset="-128"/>
              </a:rPr>
              <a:t>a block cipher to a sequence of data blocks or a data stream. The five modes are</a:t>
            </a:r>
          </a:p>
          <a:p>
            <a:r>
              <a:rPr lang="en-US" dirty="0">
                <a:latin typeface="Arial" pitchFamily="-84" charset="0"/>
                <a:ea typeface="ＭＳ Ｐゴシック" pitchFamily="-84" charset="-128"/>
                <a:cs typeface="ＭＳ Ｐゴシック" pitchFamily="-84" charset="-128"/>
              </a:rPr>
              <a:t>intended to cover a wide variety of applications of encryption for which a block</a:t>
            </a:r>
          </a:p>
          <a:p>
            <a:r>
              <a:rPr lang="en-US" dirty="0">
                <a:latin typeface="Arial" pitchFamily="-84" charset="0"/>
                <a:ea typeface="ＭＳ Ｐゴシック" pitchFamily="-84" charset="-128"/>
                <a:cs typeface="ＭＳ Ｐゴシック" pitchFamily="-84" charset="-128"/>
              </a:rPr>
              <a:t>cipher could be used. These modes are intended for use with any symmetric block</a:t>
            </a:r>
          </a:p>
          <a:p>
            <a:r>
              <a:rPr lang="en-US" dirty="0">
                <a:latin typeface="Arial" pitchFamily="-84" charset="0"/>
                <a:ea typeface="ＭＳ Ｐゴシック" pitchFamily="-84" charset="-128"/>
                <a:cs typeface="ＭＳ Ｐゴシック" pitchFamily="-84" charset="-128"/>
              </a:rPr>
              <a:t>cipher, including triple DES and AES.</a:t>
            </a:r>
            <a:endParaRPr lang="en-AU" dirty="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 The modes are summarized in Table 7.1 and described in this and the following sections.</a:t>
            </a:r>
          </a:p>
        </p:txBody>
      </p:sp>
      <p:sp>
        <p:nvSpPr>
          <p:cNvPr id="37892" name="Slide Number Placeholder 3"/>
          <p:cNvSpPr>
            <a:spLocks noGrp="1"/>
          </p:cNvSpPr>
          <p:nvPr>
            <p:ph type="sldNum" sz="quarter" idx="5"/>
          </p:nvPr>
        </p:nvSpPr>
        <p:spPr>
          <a:noFill/>
        </p:spPr>
        <p:txBody>
          <a:bodyPr/>
          <a:lstStyle/>
          <a:p>
            <a:fld id="{1114DA7A-72C1-AF4C-A5E0-570FD844E82A}" type="slidenum">
              <a:rPr lang="en-AU" smtClean="0">
                <a:latin typeface="Arial" pitchFamily="-84" charset="0"/>
              </a:rPr>
              <a:pPr/>
              <a:t>9</a:t>
            </a:fld>
            <a:endParaRPr lang="en-AU">
              <a:latin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a:p>
        </p:txBody>
      </p:sp>
      <p:sp>
        <p:nvSpPr>
          <p:cNvPr id="7"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8" name="Slide Number Placeholder 6"/>
          <p:cNvSpPr>
            <a:spLocks noGrp="1"/>
          </p:cNvSpPr>
          <p:nvPr>
            <p:ph type="sldNum" sz="quarter" idx="12"/>
          </p:nvPr>
        </p:nvSpPr>
        <p:spPr/>
        <p:txBody>
          <a:bodyPr/>
          <a:lstStyle>
            <a:lvl1pPr>
              <a:defRPr/>
            </a:lvl1pPr>
          </a:lstStyle>
          <a:p>
            <a:pPr>
              <a:defRPr/>
            </a:pPr>
            <a:fld id="{BFC29E9F-8B4C-D14E-916C-94EE5D15A2E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10" name="Slide Number Placeholder 6"/>
          <p:cNvSpPr>
            <a:spLocks noGrp="1"/>
          </p:cNvSpPr>
          <p:nvPr>
            <p:ph type="sldNum" sz="quarter" idx="12"/>
          </p:nvPr>
        </p:nvSpPr>
        <p:spPr/>
        <p:txBody>
          <a:bodyPr/>
          <a:lstStyle>
            <a:lvl1pPr>
              <a:defRPr/>
            </a:lvl1pPr>
          </a:lstStyle>
          <a:p>
            <a:pPr>
              <a:defRPr/>
            </a:pPr>
            <a:fld id="{4569FA3E-02AA-4347-A8B7-25086473D263}"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9" name="Slide Number Placeholder 5"/>
          <p:cNvSpPr>
            <a:spLocks noGrp="1"/>
          </p:cNvSpPr>
          <p:nvPr>
            <p:ph type="sldNum" sz="quarter" idx="12"/>
          </p:nvPr>
        </p:nvSpPr>
        <p:spPr/>
        <p:txBody>
          <a:bodyPr/>
          <a:lstStyle>
            <a:lvl1pPr>
              <a:defRPr/>
            </a:lvl1pPr>
          </a:lstStyle>
          <a:p>
            <a:pPr>
              <a:defRPr/>
            </a:pPr>
            <a:fld id="{534F3B96-5106-F246-86FE-363CF815F21C}"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9" name="Slide Number Placeholder 5"/>
          <p:cNvSpPr>
            <a:spLocks noGrp="1"/>
          </p:cNvSpPr>
          <p:nvPr>
            <p:ph type="sldNum" sz="quarter" idx="12"/>
          </p:nvPr>
        </p:nvSpPr>
        <p:spPr/>
        <p:txBody>
          <a:bodyPr/>
          <a:lstStyle>
            <a:lvl1pPr>
              <a:defRPr/>
            </a:lvl1pPr>
          </a:lstStyle>
          <a:p>
            <a:pPr>
              <a:defRPr/>
            </a:pPr>
            <a:fld id="{53364BF8-F63F-4542-8D4F-18AA23E61C95}"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9" name="Slide Number Placeholder 5"/>
          <p:cNvSpPr>
            <a:spLocks noGrp="1"/>
          </p:cNvSpPr>
          <p:nvPr>
            <p:ph type="sldNum" sz="quarter" idx="12"/>
          </p:nvPr>
        </p:nvSpPr>
        <p:spPr/>
        <p:txBody>
          <a:bodyPr/>
          <a:lstStyle>
            <a:lvl1pPr>
              <a:defRPr/>
            </a:lvl1pPr>
          </a:lstStyle>
          <a:p>
            <a:pPr>
              <a:defRPr/>
            </a:pPr>
            <a:fld id="{621DA52A-DEDD-8B48-A1A9-86710A9BD84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13" name="Slide Number Placeholder 5"/>
          <p:cNvSpPr>
            <a:spLocks noGrp="1"/>
          </p:cNvSpPr>
          <p:nvPr>
            <p:ph type="sldNum" sz="quarter" idx="12"/>
          </p:nvPr>
        </p:nvSpPr>
        <p:spPr/>
        <p:txBody>
          <a:bodyPr/>
          <a:lstStyle>
            <a:lvl1pPr>
              <a:defRPr/>
            </a:lvl1pPr>
          </a:lstStyle>
          <a:p>
            <a:pPr>
              <a:defRPr/>
            </a:pPr>
            <a:fld id="{49B7E39F-087E-504B-9397-D16438C770A0}"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10" name="Slide Number Placeholder 6"/>
          <p:cNvSpPr>
            <a:spLocks noGrp="1"/>
          </p:cNvSpPr>
          <p:nvPr>
            <p:ph type="sldNum" sz="quarter" idx="12"/>
          </p:nvPr>
        </p:nvSpPr>
        <p:spPr/>
        <p:txBody>
          <a:bodyPr/>
          <a:lstStyle>
            <a:lvl1pPr>
              <a:defRPr/>
            </a:lvl1pPr>
          </a:lstStyle>
          <a:p>
            <a:pPr>
              <a:defRPr/>
            </a:pPr>
            <a:fld id="{0CB3710C-E6C4-314D-9C2D-EC5776BDD5BD}"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a:p>
        </p:txBody>
      </p:sp>
      <p:sp>
        <p:nvSpPr>
          <p:cNvPr id="13" name="Footer Placeholder 7"/>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14" name="Slide Number Placeholder 8"/>
          <p:cNvSpPr>
            <a:spLocks noGrp="1"/>
          </p:cNvSpPr>
          <p:nvPr>
            <p:ph type="sldNum" sz="quarter" idx="12"/>
          </p:nvPr>
        </p:nvSpPr>
        <p:spPr/>
        <p:txBody>
          <a:bodyPr/>
          <a:lstStyle>
            <a:lvl1pPr>
              <a:defRPr/>
            </a:lvl1pPr>
          </a:lstStyle>
          <a:p>
            <a:pPr>
              <a:defRPr/>
            </a:pPr>
            <a:fld id="{D198AAC1-1608-C646-A661-28DAF77D6DEE}"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a:p>
        </p:txBody>
      </p:sp>
      <p:sp>
        <p:nvSpPr>
          <p:cNvPr id="7" name="Footer Placeholder 3"/>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8" name="Slide Number Placeholder 4"/>
          <p:cNvSpPr>
            <a:spLocks noGrp="1"/>
          </p:cNvSpPr>
          <p:nvPr>
            <p:ph type="sldNum" sz="quarter" idx="12"/>
          </p:nvPr>
        </p:nvSpPr>
        <p:spPr/>
        <p:txBody>
          <a:bodyPr/>
          <a:lstStyle>
            <a:lvl1pPr>
              <a:defRPr/>
            </a:lvl1pPr>
          </a:lstStyle>
          <a:p>
            <a:pPr>
              <a:defRPr/>
            </a:pPr>
            <a:fld id="{488EE822-8447-B24E-AE7F-D1C17ADC122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a:p>
        </p:txBody>
      </p:sp>
      <p:sp>
        <p:nvSpPr>
          <p:cNvPr id="4" name="Footer Placeholder 2"/>
          <p:cNvSpPr>
            <a:spLocks noGrp="1"/>
          </p:cNvSpPr>
          <p:nvPr>
            <p:ph type="ftr" sz="quarter" idx="11"/>
          </p:nvPr>
        </p:nvSpPr>
        <p:spPr/>
        <p:txBody>
          <a:bodyPr/>
          <a:lstStyle>
            <a:lvl1pPr>
              <a:defRPr dirty="0"/>
            </a:lvl1pPr>
          </a:lstStyle>
          <a:p>
            <a:pPr>
              <a:defRPr/>
            </a:pPr>
            <a:r>
              <a:rPr lang="en-US"/>
              <a:t>© 2020 Pearson Education, Inc., Hoboken, NJ. All rights reserved. </a:t>
            </a:r>
          </a:p>
        </p:txBody>
      </p:sp>
      <p:sp>
        <p:nvSpPr>
          <p:cNvPr id="5" name="Slide Number Placeholder 3"/>
          <p:cNvSpPr>
            <a:spLocks noGrp="1"/>
          </p:cNvSpPr>
          <p:nvPr>
            <p:ph type="sldNum" sz="quarter" idx="12"/>
          </p:nvPr>
        </p:nvSpPr>
        <p:spPr/>
        <p:txBody>
          <a:bodyPr/>
          <a:lstStyle>
            <a:lvl1pPr>
              <a:defRPr/>
            </a:lvl1pPr>
          </a:lstStyle>
          <a:p>
            <a:pPr>
              <a:defRPr/>
            </a:pPr>
            <a:fld id="{1CD7DC2E-1A2E-5148-9006-D0769866102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a:t>© 2020 Pearson Education, Inc., Hoboken, NJ. All rights reserved. </a:t>
            </a:r>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6499D577-E5A2-D04C-A286-E08280E1E85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D5C58473-7B4C-2A41-A28F-1EC9C1D9C289}"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a:t>© 2020 Pearson Education, Inc., Hoboken, NJ. All rights reserved. </a:t>
            </a:r>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1.pdf"/></Relationships>
</file>

<file path=ppt/slides/_rels/slide6.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a:xfrm>
            <a:off x="1854200" y="5203825"/>
            <a:ext cx="5446713" cy="852488"/>
          </a:xfrm>
        </p:spPr>
        <p:txBody>
          <a:bodyPr/>
          <a:lstStyle/>
          <a:p>
            <a:pPr eaLnBrk="1" hangingPunct="1">
              <a:buFont typeface="Wingdings" pitchFamily="-84" charset="2"/>
              <a:buNone/>
            </a:pPr>
            <a:r>
              <a:rPr lang="en-US" dirty="0"/>
              <a:t>Eighth Edition</a:t>
            </a:r>
          </a:p>
          <a:p>
            <a:pPr eaLnBrk="1" hangingPunct="1">
              <a:buFont typeface="Wingdings" pitchFamily="-84" charset="2"/>
              <a:buNone/>
            </a:pPr>
            <a:r>
              <a:rPr lang="en-US" dirty="0"/>
              <a:t>	by William Stallings	</a:t>
            </a:r>
          </a:p>
          <a:p>
            <a:pPr eaLnBrk="1" hangingPunct="1">
              <a:buFont typeface="Wingdings" pitchFamily="-84" charset="2"/>
              <a:buNone/>
            </a:pPr>
            <a:endParaRPr lang="en-US" dirty="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6482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00"/>
              <a:t>© 2020 Pearson Education, Inc., Hoboken, NJ. All rights reserved. </a:t>
            </a:r>
            <a:endParaRPr lang="en-US" sz="1000" dirty="0"/>
          </a:p>
        </p:txBody>
      </p:sp>
      <p:pic>
        <p:nvPicPr>
          <p:cNvPr id="5" name="Picture 4" descr="f0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000" b="14545"/>
              <a:stretch>
                <a:fillRect/>
              </a:stretch>
            </p:blipFill>
          </mc:Choice>
          <mc:Fallback>
            <p:blipFill>
              <a:blip r:embed="rId4"/>
              <a:srcRect t="10000" b="14545"/>
              <a:stretch>
                <a:fillRect/>
              </a:stretch>
            </p:blipFill>
          </mc:Fallback>
        </mc:AlternateContent>
        <p:spPr>
          <a:xfrm>
            <a:off x="1066800" y="-149591"/>
            <a:ext cx="7010400" cy="6845399"/>
          </a:xfrm>
          <a:prstGeom prst="rect">
            <a:avLst/>
          </a:prstGeom>
        </p:spPr>
      </p:pic>
    </p:spTree>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04800" y="533400"/>
            <a:ext cx="3613150" cy="3581400"/>
          </a:xfrm>
        </p:spPr>
        <p:txBody>
          <a:bodyPr/>
          <a:lstStyle/>
          <a:p>
            <a:pPr eaLnBrk="1" hangingPunct="1">
              <a:lnSpc>
                <a:spcPts val="4000"/>
              </a:lnSpc>
            </a:pPr>
            <a:r>
              <a:rPr lang="en-US" sz="2800" dirty="0"/>
              <a:t>Criteria and properties for evaluating and constructing block cipher modes of operation that are superior to ECB:</a:t>
            </a:r>
          </a:p>
        </p:txBody>
      </p:sp>
      <p:sp>
        <p:nvSpPr>
          <p:cNvPr id="40963" name="Content Placeholder 2"/>
          <p:cNvSpPr>
            <a:spLocks noGrp="1"/>
          </p:cNvSpPr>
          <p:nvPr>
            <p:ph idx="1"/>
          </p:nvPr>
        </p:nvSpPr>
        <p:spPr>
          <a:xfrm>
            <a:off x="5105400" y="838200"/>
            <a:ext cx="3813175" cy="5240338"/>
          </a:xfrm>
        </p:spPr>
        <p:txBody>
          <a:bodyPr/>
          <a:lstStyle/>
          <a:p>
            <a:pPr eaLnBrk="1" hangingPunct="1"/>
            <a:r>
              <a:rPr lang="en-US" sz="2800"/>
              <a:t>Overhead</a:t>
            </a:r>
          </a:p>
          <a:p>
            <a:pPr eaLnBrk="1" hangingPunct="1"/>
            <a:r>
              <a:rPr lang="en-US" sz="2800"/>
              <a:t>Error recovery</a:t>
            </a:r>
          </a:p>
          <a:p>
            <a:pPr eaLnBrk="1" hangingPunct="1"/>
            <a:r>
              <a:rPr lang="en-US" sz="2800"/>
              <a:t>Error propagation</a:t>
            </a:r>
          </a:p>
          <a:p>
            <a:pPr eaLnBrk="1" hangingPunct="1"/>
            <a:r>
              <a:rPr lang="en-US" sz="2800"/>
              <a:t>Diffusion</a:t>
            </a:r>
          </a:p>
          <a:p>
            <a:pPr eaLnBrk="1" hangingPunct="1"/>
            <a:r>
              <a:rPr lang="en-US" sz="2800"/>
              <a:t>Security</a:t>
            </a:r>
          </a:p>
          <a:p>
            <a:pPr eaLnBrk="1" hangingPunct="1"/>
            <a:endParaRPr lang="en-US"/>
          </a:p>
        </p:txBody>
      </p:sp>
      <p:pic>
        <p:nvPicPr>
          <p:cNvPr id="4" name="Picture 3"/>
          <p:cNvPicPr>
            <a:picLocks noChangeAspect="1"/>
          </p:cNvPicPr>
          <p:nvPr/>
        </p:nvPicPr>
        <p:blipFill>
          <a:blip r:embed="rId3"/>
          <a:stretch>
            <a:fillRect/>
          </a:stretch>
        </p:blipFill>
        <p:spPr>
          <a:xfrm>
            <a:off x="1143000" y="4343400"/>
            <a:ext cx="2057400" cy="2057400"/>
          </a:xfrm>
          <a:prstGeom prst="rect">
            <a:avLst/>
          </a:prstGeom>
        </p:spPr>
      </p:pic>
      <p:sp>
        <p:nvSpPr>
          <p:cNvPr id="5" name="Footer Placeholder 4"/>
          <p:cNvSpPr>
            <a:spLocks noGrp="1"/>
          </p:cNvSpPr>
          <p:nvPr>
            <p:ph type="ftr" sz="quarter" idx="11"/>
          </p:nvPr>
        </p:nvSpPr>
        <p:spPr>
          <a:xfrm>
            <a:off x="0" y="6492875"/>
            <a:ext cx="43434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343400" cy="365125"/>
          </a:xfrm>
        </p:spPr>
        <p:txBody>
          <a:bodyPr/>
          <a:lstStyle/>
          <a:p>
            <a:pPr>
              <a:defRPr/>
            </a:pPr>
            <a:r>
              <a:rPr lang="en-US" sz="1000"/>
              <a:t>© 2020 Pearson Education, Inc., Hoboken, NJ. All rights reserved. </a:t>
            </a:r>
            <a:endParaRPr lang="en-US" sz="1000" dirty="0"/>
          </a:p>
        </p:txBody>
      </p:sp>
      <p:pic>
        <p:nvPicPr>
          <p:cNvPr id="6" name="Picture 5"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909" b="14545"/>
              <a:stretch>
                <a:fillRect/>
              </a:stretch>
            </p:blipFill>
          </mc:Choice>
          <mc:Fallback>
            <p:blipFill>
              <a:blip r:embed="rId4"/>
              <a:srcRect t="10909" b="14545"/>
              <a:stretch>
                <a:fillRect/>
              </a:stretch>
            </p:blipFill>
          </mc:Fallback>
        </mc:AlternateContent>
        <p:spPr>
          <a:xfrm>
            <a:off x="1146805" y="0"/>
            <a:ext cx="6930395" cy="6685740"/>
          </a:xfrm>
          <a:prstGeom prst="rect">
            <a:avLst/>
          </a:prstGeom>
        </p:spPr>
      </p:pic>
    </p:spTree>
  </p:cSld>
  <p:clrMapOvr>
    <a:masterClrMapping/>
  </p:clrMapOvr>
  <p:transition spd="med">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t>Cipher Feedback Mode</a:t>
            </a:r>
          </a:p>
        </p:txBody>
      </p:sp>
      <p:sp>
        <p:nvSpPr>
          <p:cNvPr id="45059" name="Content Placeholder 2"/>
          <p:cNvSpPr>
            <a:spLocks noGrp="1"/>
          </p:cNvSpPr>
          <p:nvPr>
            <p:ph sz="half" idx="1"/>
          </p:nvPr>
        </p:nvSpPr>
        <p:spPr>
          <a:xfrm>
            <a:off x="381000" y="2286000"/>
            <a:ext cx="4038600" cy="4303713"/>
          </a:xfrm>
        </p:spPr>
        <p:txBody>
          <a:bodyPr/>
          <a:lstStyle/>
          <a:p>
            <a:pPr eaLnBrk="1" hangingPunct="1"/>
            <a:r>
              <a:rPr lang="en-US" dirty="0"/>
              <a:t>For AES, DES, or any block cipher, encryption is performed on a block of </a:t>
            </a:r>
            <a:r>
              <a:rPr lang="en-US" i="1" dirty="0"/>
              <a:t>b </a:t>
            </a:r>
            <a:r>
              <a:rPr lang="en-US" dirty="0"/>
              <a:t>bits</a:t>
            </a:r>
          </a:p>
          <a:p>
            <a:pPr lvl="1" eaLnBrk="1" hangingPunct="1"/>
            <a:r>
              <a:rPr lang="en-US" dirty="0"/>
              <a:t>In the case of DES </a:t>
            </a:r>
            <a:r>
              <a:rPr lang="en-US" i="1" dirty="0" err="1"/>
              <a:t>b</a:t>
            </a:r>
            <a:r>
              <a:rPr lang="en-US" i="1" dirty="0"/>
              <a:t> </a:t>
            </a:r>
            <a:r>
              <a:rPr lang="en-US" dirty="0"/>
              <a:t>= 64</a:t>
            </a:r>
          </a:p>
          <a:p>
            <a:pPr lvl="1" eaLnBrk="1" hangingPunct="1"/>
            <a:r>
              <a:rPr lang="en-US" dirty="0"/>
              <a:t>In the case of AES </a:t>
            </a:r>
            <a:r>
              <a:rPr lang="en-US" i="1" dirty="0" err="1"/>
              <a:t>b</a:t>
            </a:r>
            <a:r>
              <a:rPr lang="en-US" i="1" dirty="0"/>
              <a:t> </a:t>
            </a:r>
            <a:r>
              <a:rPr lang="en-US" dirty="0"/>
              <a:t>= 128</a:t>
            </a:r>
          </a:p>
        </p:txBody>
      </p:sp>
      <p:graphicFrame>
        <p:nvGraphicFramePr>
          <p:cNvPr id="5" name="Content Placeholder 4"/>
          <p:cNvGraphicFramePr>
            <a:graphicFrameLocks noGrp="1"/>
          </p:cNvGraphicFramePr>
          <p:nvPr>
            <p:ph sz="half" idx="2"/>
          </p:nvPr>
        </p:nvGraphicFramePr>
        <p:xfrm>
          <a:off x="3657600" y="1774825"/>
          <a:ext cx="5257801" cy="485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4495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495800" cy="365125"/>
          </a:xfrm>
        </p:spPr>
        <p:txBody>
          <a:bodyPr/>
          <a:lstStyle/>
          <a:p>
            <a:pPr>
              <a:defRPr/>
            </a:pPr>
            <a:r>
              <a:rPr lang="en-US" sz="1000"/>
              <a:t>© 2020 Pearson Education, Inc., Hoboken, NJ. All rights reserved. </a:t>
            </a:r>
            <a:endParaRPr lang="en-US" sz="1000" dirty="0"/>
          </a:p>
        </p:txBody>
      </p:sp>
      <p:pic>
        <p:nvPicPr>
          <p:cNvPr id="8" name="Picture 7">
            <a:extLst>
              <a:ext uri="{FF2B5EF4-FFF2-40B4-BE49-F238E27FC236}">
                <a16:creationId xmlns:a16="http://schemas.microsoft.com/office/drawing/2014/main" id="{E27C6606-DB47-2340-9778-C1CEE0310716}"/>
              </a:ext>
            </a:extLst>
          </p:cNvPr>
          <p:cNvPicPr>
            <a:picLocks noChangeAspect="1"/>
          </p:cNvPicPr>
          <p:nvPr/>
        </p:nvPicPr>
        <p:blipFill rotWithShape="1">
          <a:blip r:embed="rId3"/>
          <a:srcRect t="3801" b="54200"/>
          <a:stretch/>
        </p:blipFill>
        <p:spPr>
          <a:xfrm>
            <a:off x="1" y="625396"/>
            <a:ext cx="9222996" cy="5012900"/>
          </a:xfrm>
          <a:prstGeom prst="rect">
            <a:avLst/>
          </a:prstGeom>
        </p:spPr>
      </p:pic>
      <p:pic>
        <p:nvPicPr>
          <p:cNvPr id="10" name="Picture 9">
            <a:extLst>
              <a:ext uri="{FF2B5EF4-FFF2-40B4-BE49-F238E27FC236}">
                <a16:creationId xmlns:a16="http://schemas.microsoft.com/office/drawing/2014/main" id="{DEFFDF2B-0E4B-FF41-BB4A-7758FBF74AC6}"/>
              </a:ext>
            </a:extLst>
          </p:cNvPr>
          <p:cNvPicPr>
            <a:picLocks noChangeAspect="1"/>
          </p:cNvPicPr>
          <p:nvPr/>
        </p:nvPicPr>
        <p:blipFill rotWithShape="1">
          <a:blip r:embed="rId4"/>
          <a:srcRect t="86749" b="5324"/>
          <a:stretch/>
        </p:blipFill>
        <p:spPr>
          <a:xfrm>
            <a:off x="1961817" y="5806725"/>
            <a:ext cx="5299364" cy="543595"/>
          </a:xfrm>
          <a:prstGeom prst="rect">
            <a:avLst/>
          </a:prstGeom>
        </p:spPr>
      </p:pic>
    </p:spTree>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495800" cy="365125"/>
          </a:xfrm>
        </p:spPr>
        <p:txBody>
          <a:bodyPr/>
          <a:lstStyle/>
          <a:p>
            <a:pPr>
              <a:defRPr/>
            </a:pPr>
            <a:r>
              <a:rPr lang="en-US" sz="1000"/>
              <a:t>© 2020 Pearson Education, Inc., Hoboken, NJ. All rights reserved. </a:t>
            </a:r>
            <a:endParaRPr lang="en-US" sz="1000" dirty="0"/>
          </a:p>
        </p:txBody>
      </p:sp>
      <p:pic>
        <p:nvPicPr>
          <p:cNvPr id="8" name="Picture 7">
            <a:extLst>
              <a:ext uri="{FF2B5EF4-FFF2-40B4-BE49-F238E27FC236}">
                <a16:creationId xmlns:a16="http://schemas.microsoft.com/office/drawing/2014/main" id="{E27C6606-DB47-2340-9778-C1CEE0310716}"/>
              </a:ext>
            </a:extLst>
          </p:cNvPr>
          <p:cNvPicPr>
            <a:picLocks noChangeAspect="1"/>
          </p:cNvPicPr>
          <p:nvPr/>
        </p:nvPicPr>
        <p:blipFill rotWithShape="1">
          <a:blip r:embed="rId3"/>
          <a:srcRect t="44750" b="5324"/>
          <a:stretch/>
        </p:blipFill>
        <p:spPr>
          <a:xfrm>
            <a:off x="-83789" y="548680"/>
            <a:ext cx="9200127" cy="5944195"/>
          </a:xfrm>
          <a:prstGeom prst="rect">
            <a:avLst/>
          </a:prstGeom>
        </p:spPr>
      </p:pic>
    </p:spTree>
    <p:extLst>
      <p:ext uri="{BB962C8B-B14F-4D97-AF65-F5344CB8AC3E}">
        <p14:creationId xmlns:p14="http://schemas.microsoft.com/office/powerpoint/2010/main" val="4044585978"/>
      </p:ext>
    </p:extLst>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4196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2B3C0391-EF4E-AB48-83AF-5815D8312D08}"/>
              </a:ext>
            </a:extLst>
          </p:cNvPr>
          <p:cNvPicPr>
            <a:picLocks noChangeAspect="1"/>
          </p:cNvPicPr>
          <p:nvPr/>
        </p:nvPicPr>
        <p:blipFill rotWithShape="1">
          <a:blip r:embed="rId3"/>
          <a:srcRect t="4851" b="54199"/>
          <a:stretch/>
        </p:blipFill>
        <p:spPr>
          <a:xfrm>
            <a:off x="19982" y="332656"/>
            <a:ext cx="9104036" cy="4824536"/>
          </a:xfrm>
          <a:prstGeom prst="rect">
            <a:avLst/>
          </a:prstGeom>
        </p:spPr>
      </p:pic>
      <p:pic>
        <p:nvPicPr>
          <p:cNvPr id="7" name="Picture 6">
            <a:extLst>
              <a:ext uri="{FF2B5EF4-FFF2-40B4-BE49-F238E27FC236}">
                <a16:creationId xmlns:a16="http://schemas.microsoft.com/office/drawing/2014/main" id="{7BAB9F98-487E-D24A-9089-E6B7DAC185FF}"/>
              </a:ext>
            </a:extLst>
          </p:cNvPr>
          <p:cNvPicPr>
            <a:picLocks noChangeAspect="1"/>
          </p:cNvPicPr>
          <p:nvPr/>
        </p:nvPicPr>
        <p:blipFill rotWithShape="1">
          <a:blip r:embed="rId4"/>
          <a:srcRect t="82550" b="10100"/>
          <a:stretch/>
        </p:blipFill>
        <p:spPr>
          <a:xfrm>
            <a:off x="1922318" y="5661248"/>
            <a:ext cx="5299364" cy="504056"/>
          </a:xfrm>
          <a:prstGeom prst="rect">
            <a:avLst/>
          </a:prstGeom>
        </p:spPr>
      </p:pic>
    </p:spTree>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419600" cy="365125"/>
          </a:xfrm>
        </p:spPr>
        <p:txBody>
          <a:bodyPr/>
          <a:lstStyle/>
          <a:p>
            <a:pPr>
              <a:defRPr/>
            </a:pPr>
            <a:r>
              <a:rPr lang="en-US" sz="1000"/>
              <a:t>© 2020 Pearson Education, Inc., Hoboken, NJ. All rights reserved. </a:t>
            </a:r>
            <a:endParaRPr lang="en-US" sz="1000" dirty="0"/>
          </a:p>
        </p:txBody>
      </p:sp>
      <p:pic>
        <p:nvPicPr>
          <p:cNvPr id="3" name="Picture 2">
            <a:extLst>
              <a:ext uri="{FF2B5EF4-FFF2-40B4-BE49-F238E27FC236}">
                <a16:creationId xmlns:a16="http://schemas.microsoft.com/office/drawing/2014/main" id="{A9F0F169-BD48-D048-B10C-ADD5AD2B223A}"/>
              </a:ext>
            </a:extLst>
          </p:cNvPr>
          <p:cNvPicPr>
            <a:picLocks noChangeAspect="1"/>
          </p:cNvPicPr>
          <p:nvPr/>
        </p:nvPicPr>
        <p:blipFill rotWithShape="1">
          <a:blip r:embed="rId3"/>
          <a:srcRect t="45288" b="9903"/>
          <a:stretch/>
        </p:blipFill>
        <p:spPr>
          <a:xfrm>
            <a:off x="1" y="908720"/>
            <a:ext cx="9166444" cy="5315318"/>
          </a:xfrm>
          <a:prstGeom prst="rect">
            <a:avLst/>
          </a:prstGeom>
        </p:spPr>
      </p:pic>
    </p:spTree>
    <p:extLst>
      <p:ext uri="{BB962C8B-B14F-4D97-AF65-F5344CB8AC3E}">
        <p14:creationId xmlns:p14="http://schemas.microsoft.com/office/powerpoint/2010/main" val="780454642"/>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648200" cy="365125"/>
          </a:xfrm>
        </p:spPr>
        <p:txBody>
          <a:bodyPr/>
          <a:lstStyle/>
          <a:p>
            <a:pPr>
              <a:defRPr/>
            </a:pPr>
            <a:r>
              <a:rPr lang="en-US" sz="1000"/>
              <a:t>© 2020 Pearson Education, Inc., Hoboken, NJ. All rights reserved. </a:t>
            </a:r>
            <a:endParaRPr lang="en-US" sz="1000" dirty="0"/>
          </a:p>
        </p:txBody>
      </p:sp>
      <p:pic>
        <p:nvPicPr>
          <p:cNvPr id="3" name="Picture 2">
            <a:extLst>
              <a:ext uri="{FF2B5EF4-FFF2-40B4-BE49-F238E27FC236}">
                <a16:creationId xmlns:a16="http://schemas.microsoft.com/office/drawing/2014/main" id="{583809C3-8608-C544-9036-E07160C6A054}"/>
              </a:ext>
            </a:extLst>
          </p:cNvPr>
          <p:cNvPicPr>
            <a:picLocks noChangeAspect="1"/>
          </p:cNvPicPr>
          <p:nvPr/>
        </p:nvPicPr>
        <p:blipFill rotWithShape="1">
          <a:blip r:embed="rId3"/>
          <a:srcRect t="9457" b="54128"/>
          <a:stretch/>
        </p:blipFill>
        <p:spPr>
          <a:xfrm>
            <a:off x="-11926" y="1274379"/>
            <a:ext cx="9155925" cy="4314862"/>
          </a:xfrm>
          <a:prstGeom prst="rect">
            <a:avLst/>
          </a:prstGeom>
        </p:spPr>
      </p:pic>
      <p:pic>
        <p:nvPicPr>
          <p:cNvPr id="5" name="Picture 4">
            <a:extLst>
              <a:ext uri="{FF2B5EF4-FFF2-40B4-BE49-F238E27FC236}">
                <a16:creationId xmlns:a16="http://schemas.microsoft.com/office/drawing/2014/main" id="{1F59D41A-D7C9-BF4A-AAB7-131ABD1E713B}"/>
              </a:ext>
            </a:extLst>
          </p:cNvPr>
          <p:cNvPicPr>
            <a:picLocks noChangeAspect="1"/>
          </p:cNvPicPr>
          <p:nvPr/>
        </p:nvPicPr>
        <p:blipFill rotWithShape="1">
          <a:blip r:embed="rId4"/>
          <a:srcRect t="81418" b="10100"/>
          <a:stretch/>
        </p:blipFill>
        <p:spPr>
          <a:xfrm>
            <a:off x="1922318" y="5583621"/>
            <a:ext cx="5299364" cy="581684"/>
          </a:xfrm>
          <a:prstGeom prst="rect">
            <a:avLst/>
          </a:prstGeom>
        </p:spPr>
      </p:pic>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648200" cy="365125"/>
          </a:xfrm>
        </p:spPr>
        <p:txBody>
          <a:bodyPr/>
          <a:lstStyle/>
          <a:p>
            <a:pPr>
              <a:defRPr/>
            </a:pPr>
            <a:r>
              <a:rPr lang="en-US" sz="1000"/>
              <a:t>© 2020 Pearson Education, Inc., Hoboken, NJ. All rights reserved. </a:t>
            </a:r>
            <a:endParaRPr lang="en-US" sz="1000" dirty="0"/>
          </a:p>
        </p:txBody>
      </p:sp>
      <p:pic>
        <p:nvPicPr>
          <p:cNvPr id="3" name="Picture 2">
            <a:extLst>
              <a:ext uri="{FF2B5EF4-FFF2-40B4-BE49-F238E27FC236}">
                <a16:creationId xmlns:a16="http://schemas.microsoft.com/office/drawing/2014/main" id="{583809C3-8608-C544-9036-E07160C6A054}"/>
              </a:ext>
            </a:extLst>
          </p:cNvPr>
          <p:cNvPicPr>
            <a:picLocks noChangeAspect="1"/>
          </p:cNvPicPr>
          <p:nvPr/>
        </p:nvPicPr>
        <p:blipFill rotWithShape="1">
          <a:blip r:embed="rId3"/>
          <a:srcRect t="44984" b="10606"/>
          <a:stretch/>
        </p:blipFill>
        <p:spPr>
          <a:xfrm>
            <a:off x="1" y="764704"/>
            <a:ext cx="9207874" cy="5291882"/>
          </a:xfrm>
          <a:prstGeom prst="rect">
            <a:avLst/>
          </a:prstGeom>
        </p:spPr>
      </p:pic>
    </p:spTree>
    <p:extLst>
      <p:ext uri="{BB962C8B-B14F-4D97-AF65-F5344CB8AC3E}">
        <p14:creationId xmlns:p14="http://schemas.microsoft.com/office/powerpoint/2010/main" val="14007044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Chapter 7</a:t>
            </a:r>
          </a:p>
        </p:txBody>
      </p:sp>
      <p:sp>
        <p:nvSpPr>
          <p:cNvPr id="18435" name="Subtitle 13"/>
          <p:cNvSpPr>
            <a:spLocks noGrp="1"/>
          </p:cNvSpPr>
          <p:nvPr>
            <p:ph type="subTitle" idx="1"/>
          </p:nvPr>
        </p:nvSpPr>
        <p:spPr>
          <a:xfrm>
            <a:off x="1524000" y="5203825"/>
            <a:ext cx="6096000" cy="852488"/>
          </a:xfrm>
        </p:spPr>
        <p:txBody>
          <a:bodyPr/>
          <a:lstStyle/>
          <a:p>
            <a:pPr eaLnBrk="1" hangingPunct="1"/>
            <a:r>
              <a:rPr lang="en-US" sz="3600"/>
              <a:t>Block Cipher Operation</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6482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609600"/>
            <a:ext cx="3613150" cy="3048000"/>
          </a:xfrm>
        </p:spPr>
        <p:txBody>
          <a:bodyPr/>
          <a:lstStyle/>
          <a:p>
            <a:pPr eaLnBrk="1" hangingPunct="1"/>
            <a:r>
              <a:rPr lang="en-AU" sz="4400"/>
              <a:t>Advantages </a:t>
            </a:r>
            <a:br>
              <a:rPr lang="en-AU" sz="4400"/>
            </a:br>
            <a:r>
              <a:rPr lang="en-AU" sz="4400"/>
              <a:t>of </a:t>
            </a:r>
            <a:br>
              <a:rPr lang="en-AU" sz="4400"/>
            </a:br>
            <a:r>
              <a:rPr lang="en-AU" sz="4400"/>
              <a:t>CTR</a:t>
            </a:r>
          </a:p>
        </p:txBody>
      </p:sp>
      <p:sp>
        <p:nvSpPr>
          <p:cNvPr id="53251" name="Rectangle 3"/>
          <p:cNvSpPr>
            <a:spLocks noGrp="1" noChangeArrowheads="1"/>
          </p:cNvSpPr>
          <p:nvPr>
            <p:ph idx="1"/>
          </p:nvPr>
        </p:nvSpPr>
        <p:spPr>
          <a:xfrm>
            <a:off x="4876800" y="685800"/>
            <a:ext cx="3813175" cy="5697538"/>
          </a:xfrm>
        </p:spPr>
        <p:txBody>
          <a:bodyPr/>
          <a:lstStyle/>
          <a:p>
            <a:pPr eaLnBrk="1" hangingPunct="1"/>
            <a:r>
              <a:rPr lang="en-AU" sz="2800"/>
              <a:t>Hardware efficiency</a:t>
            </a:r>
          </a:p>
          <a:p>
            <a:pPr eaLnBrk="1" hangingPunct="1"/>
            <a:r>
              <a:rPr lang="en-AU" sz="2800"/>
              <a:t>Software efficiency</a:t>
            </a:r>
          </a:p>
          <a:p>
            <a:pPr eaLnBrk="1" hangingPunct="1"/>
            <a:r>
              <a:rPr lang="en-AU" sz="2800"/>
              <a:t>Preprocessing</a:t>
            </a:r>
          </a:p>
          <a:p>
            <a:pPr eaLnBrk="1" hangingPunct="1"/>
            <a:r>
              <a:rPr lang="en-AU" sz="2800"/>
              <a:t>Random access</a:t>
            </a:r>
          </a:p>
          <a:p>
            <a:pPr eaLnBrk="1" hangingPunct="1"/>
            <a:r>
              <a:rPr lang="en-AU" sz="2800"/>
              <a:t>Provable security</a:t>
            </a:r>
          </a:p>
          <a:p>
            <a:pPr eaLnBrk="1" hangingPunct="1"/>
            <a:r>
              <a:rPr lang="en-AU" sz="2800"/>
              <a:t>Simplicity </a:t>
            </a:r>
          </a:p>
        </p:txBody>
      </p:sp>
      <p:pic>
        <p:nvPicPr>
          <p:cNvPr id="4" name="Picture 3"/>
          <p:cNvPicPr>
            <a:picLocks noChangeAspect="1"/>
          </p:cNvPicPr>
          <p:nvPr/>
        </p:nvPicPr>
        <p:blipFill>
          <a:blip r:embed="rId3"/>
          <a:stretch>
            <a:fillRect/>
          </a:stretch>
        </p:blipFill>
        <p:spPr>
          <a:xfrm>
            <a:off x="1371600" y="4343400"/>
            <a:ext cx="1826520" cy="1220724"/>
          </a:xfrm>
          <a:prstGeom prst="rect">
            <a:avLst/>
          </a:prstGeom>
        </p:spPr>
      </p:pic>
      <p:sp>
        <p:nvSpPr>
          <p:cNvPr id="5" name="Footer Placeholder 4"/>
          <p:cNvSpPr>
            <a:spLocks noGrp="1"/>
          </p:cNvSpPr>
          <p:nvPr>
            <p:ph type="ftr" sz="quarter" idx="11"/>
          </p:nvPr>
        </p:nvSpPr>
        <p:spPr>
          <a:xfrm>
            <a:off x="0" y="6492875"/>
            <a:ext cx="42672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343400" cy="365125"/>
          </a:xfrm>
        </p:spPr>
        <p:txBody>
          <a:bodyPr/>
          <a:lstStyle/>
          <a:p>
            <a:pPr>
              <a:defRPr/>
            </a:pPr>
            <a:r>
              <a:rPr lang="en-US" sz="1000"/>
              <a:t>© 2020 Pearson Education, Inc., Hoboken, NJ. All rights reserved. </a:t>
            </a:r>
            <a:endParaRPr lang="en-US" sz="1000" dirty="0"/>
          </a:p>
        </p:txBody>
      </p:sp>
      <p:pic>
        <p:nvPicPr>
          <p:cNvPr id="3" name="Picture 2">
            <a:extLst>
              <a:ext uri="{FF2B5EF4-FFF2-40B4-BE49-F238E27FC236}">
                <a16:creationId xmlns:a16="http://schemas.microsoft.com/office/drawing/2014/main" id="{28A3CAB4-8D5E-F64B-86A5-509197E9FEF4}"/>
              </a:ext>
            </a:extLst>
          </p:cNvPr>
          <p:cNvPicPr>
            <a:picLocks noChangeAspect="1"/>
          </p:cNvPicPr>
          <p:nvPr/>
        </p:nvPicPr>
        <p:blipFill>
          <a:blip r:embed="rId3"/>
          <a:stretch>
            <a:fillRect/>
          </a:stretch>
        </p:blipFill>
        <p:spPr>
          <a:xfrm>
            <a:off x="1922318" y="0"/>
            <a:ext cx="5299364" cy="6858000"/>
          </a:xfrm>
          <a:prstGeom prst="rect">
            <a:avLst/>
          </a:prstGeom>
        </p:spPr>
      </p:pic>
    </p:spTree>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a:t>XTS-AES Mode for Block-Oriented Storage Devices</a:t>
            </a:r>
            <a:endParaRPr lang="en-AU" sz="4400" dirty="0"/>
          </a:p>
        </p:txBody>
      </p:sp>
      <p:sp>
        <p:nvSpPr>
          <p:cNvPr id="57347" name="Rectangle 3"/>
          <p:cNvSpPr>
            <a:spLocks noGrp="1" noChangeArrowheads="1"/>
          </p:cNvSpPr>
          <p:nvPr>
            <p:ph idx="1"/>
          </p:nvPr>
        </p:nvSpPr>
        <p:spPr>
          <a:xfrm>
            <a:off x="762000" y="1981200"/>
            <a:ext cx="7570787" cy="4486275"/>
          </a:xfrm>
        </p:spPr>
        <p:txBody>
          <a:bodyPr/>
          <a:lstStyle/>
          <a:p>
            <a:pPr eaLnBrk="1" hangingPunct="1"/>
            <a:r>
              <a:rPr lang="en-US" dirty="0"/>
              <a:t>Approved as an additional block cipher mode of operation by NIST in 2010</a:t>
            </a:r>
          </a:p>
          <a:p>
            <a:pPr eaLnBrk="1" hangingPunct="1"/>
            <a:r>
              <a:rPr lang="en-US" dirty="0"/>
              <a:t>Mode is also an IEEE Standard, IEEE Std 1619-2007</a:t>
            </a:r>
          </a:p>
          <a:p>
            <a:pPr lvl="1" eaLnBrk="1" hangingPunct="1"/>
            <a:r>
              <a:rPr lang="en-US" dirty="0"/>
              <a:t>Standard describes a method of encryption for data stored in sector-based devices where the threat model includes possible access to stored data by the adversary</a:t>
            </a:r>
          </a:p>
          <a:p>
            <a:pPr lvl="1" eaLnBrk="1" hangingPunct="1"/>
            <a:r>
              <a:rPr lang="en-US" dirty="0"/>
              <a:t>Has received widespread industry support</a:t>
            </a:r>
            <a:endParaRPr lang="en-AU" dirty="0"/>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t>Tweakable Block Ciphers</a:t>
            </a:r>
          </a:p>
        </p:txBody>
      </p:sp>
      <p:sp>
        <p:nvSpPr>
          <p:cNvPr id="3" name="Content Placeholder 2"/>
          <p:cNvSpPr>
            <a:spLocks noGrp="1"/>
          </p:cNvSpPr>
          <p:nvPr>
            <p:ph idx="1"/>
          </p:nvPr>
        </p:nvSpPr>
        <p:spPr>
          <a:xfrm>
            <a:off x="792163" y="1524000"/>
            <a:ext cx="7570787" cy="5333999"/>
          </a:xfrm>
        </p:spPr>
        <p:txBody>
          <a:bodyPr rtlCol="0">
            <a:normAutofit fontScale="92500" lnSpcReduction="20000"/>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XTS-AES mode is based on the concept of a </a:t>
            </a:r>
            <a:r>
              <a:rPr lang="en-US" i="1" dirty="0">
                <a:ea typeface="+mn-ea"/>
                <a:cs typeface="+mn-cs"/>
              </a:rPr>
              <a:t>tweakable block cipher</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General structure:</a:t>
            </a:r>
          </a:p>
          <a:p>
            <a:pPr lvl="1" eaLnBrk="1" fontAlgn="auto" hangingPunct="1">
              <a:spcAft>
                <a:spcPts val="0"/>
              </a:spcAft>
              <a:buFont typeface="Candara" pitchFamily="34" charset="0"/>
              <a:buChar char="•"/>
              <a:defRPr/>
            </a:pPr>
            <a:r>
              <a:rPr lang="en-US" dirty="0">
                <a:ea typeface="+mn-ea"/>
              </a:rPr>
              <a:t>Has three inputs:</a:t>
            </a:r>
          </a:p>
          <a:p>
            <a:pPr lvl="1" eaLnBrk="1" fontAlgn="auto" hangingPunct="1">
              <a:spcAft>
                <a:spcPts val="0"/>
              </a:spcAft>
              <a:buFont typeface="Candara" pitchFamily="34" charset="0"/>
              <a:buChar char="•"/>
              <a:defRPr/>
            </a:pPr>
            <a:endParaRPr lang="en-US" dirty="0">
              <a:ea typeface="+mn-ea"/>
            </a:endParaRPr>
          </a:p>
          <a:p>
            <a:pPr lvl="1" eaLnBrk="1" fontAlgn="auto" hangingPunct="1">
              <a:spcAft>
                <a:spcPts val="0"/>
              </a:spcAft>
              <a:buFont typeface="Candara" pitchFamily="34" charset="0"/>
              <a:buChar char="•"/>
              <a:defRPr/>
            </a:pPr>
            <a:endParaRPr lang="en-US" dirty="0">
              <a:ea typeface="+mn-ea"/>
            </a:endParaRPr>
          </a:p>
          <a:p>
            <a:pPr lvl="1" eaLnBrk="1" fontAlgn="auto" hangingPunct="1">
              <a:spcAft>
                <a:spcPts val="0"/>
              </a:spcAft>
              <a:buFont typeface="Candara" pitchFamily="34" charset="0"/>
              <a:buChar char="•"/>
              <a:defRPr/>
            </a:pPr>
            <a:endParaRPr lang="en-US" dirty="0">
              <a:ea typeface="+mn-ea"/>
            </a:endParaRPr>
          </a:p>
          <a:p>
            <a:pPr lvl="1" eaLnBrk="1" fontAlgn="auto" hangingPunct="1">
              <a:spcAft>
                <a:spcPts val="0"/>
              </a:spcAft>
              <a:buFont typeface="Candara" pitchFamily="34" charset="0"/>
              <a:buChar char="•"/>
              <a:defRPr/>
            </a:pPr>
            <a:endParaRPr lang="en-US" dirty="0">
              <a:ea typeface="+mn-ea"/>
            </a:endParaRPr>
          </a:p>
          <a:p>
            <a:pPr lvl="1" eaLnBrk="1" fontAlgn="auto" hangingPunct="1">
              <a:spcAft>
                <a:spcPts val="0"/>
              </a:spcAft>
              <a:buFont typeface="Candara" pitchFamily="34" charset="0"/>
              <a:buChar char="•"/>
              <a:defRPr/>
            </a:pPr>
            <a:endParaRPr lang="en-US" dirty="0">
              <a:ea typeface="+mn-ea"/>
            </a:endParaRPr>
          </a:p>
          <a:p>
            <a:pPr lvl="1" eaLnBrk="1" fontAlgn="auto" hangingPunct="1">
              <a:spcAft>
                <a:spcPts val="0"/>
              </a:spcAft>
              <a:buNone/>
              <a:defRPr/>
            </a:pPr>
            <a:endParaRPr lang="en-US" dirty="0">
              <a:ea typeface="+mn-ea"/>
            </a:endParaRP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Tweak need not be kept secret</a:t>
            </a:r>
          </a:p>
          <a:p>
            <a:pPr lvl="1" eaLnBrk="1" fontAlgn="auto" hangingPunct="1">
              <a:spcAft>
                <a:spcPts val="0"/>
              </a:spcAft>
              <a:buFont typeface="Candara" pitchFamily="34" charset="0"/>
              <a:buChar char="•"/>
              <a:defRPr/>
            </a:pPr>
            <a:r>
              <a:rPr lang="en-US" dirty="0">
                <a:ea typeface="+mn-ea"/>
              </a:rPr>
              <a:t>Purpose is to provide variability</a:t>
            </a:r>
          </a:p>
        </p:txBody>
      </p:sp>
      <p:graphicFrame>
        <p:nvGraphicFramePr>
          <p:cNvPr id="4" name="Diagram 3"/>
          <p:cNvGraphicFramePr/>
          <p:nvPr/>
        </p:nvGraphicFramePr>
        <p:xfrm>
          <a:off x="533400" y="3276600"/>
          <a:ext cx="6705600" cy="180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7696200" y="4038600"/>
            <a:ext cx="1447800" cy="1754327"/>
          </a:xfrm>
          <a:prstGeom prst="rect">
            <a:avLst/>
          </a:prstGeom>
          <a:noFill/>
        </p:spPr>
        <p:txBody>
          <a:bodyPr wrap="square" rtlCol="0">
            <a:spAutoFit/>
          </a:bodyPr>
          <a:lstStyle/>
          <a:p>
            <a:pPr marL="0" lvl="1" algn="ctr"/>
            <a:r>
              <a:rPr lang="en-US" b="1" dirty="0"/>
              <a:t>Produces </a:t>
            </a:r>
          </a:p>
          <a:p>
            <a:pPr marL="0" lvl="1" algn="ctr"/>
            <a:r>
              <a:rPr lang="en-US" b="1" dirty="0"/>
              <a:t>a ciphertext output </a:t>
            </a:r>
          </a:p>
          <a:p>
            <a:pPr marL="0" lvl="1" algn="ctr"/>
            <a:r>
              <a:rPr lang="en-US" b="1" i="1" dirty="0"/>
              <a:t>C</a:t>
            </a:r>
          </a:p>
          <a:p>
            <a:endParaRPr lang="en-US" dirty="0"/>
          </a:p>
        </p:txBody>
      </p:sp>
      <p:cxnSp>
        <p:nvCxnSpPr>
          <p:cNvPr id="9" name="Elbow Connector 8"/>
          <p:cNvCxnSpPr/>
          <p:nvPr/>
        </p:nvCxnSpPr>
        <p:spPr>
          <a:xfrm>
            <a:off x="6553200" y="4038600"/>
            <a:ext cx="1143000" cy="685800"/>
          </a:xfrm>
          <a:prstGeom prst="bentConnector3">
            <a:avLst>
              <a:gd name="adj1" fmla="val 47101"/>
            </a:avLst>
          </a:prstGeom>
          <a:ln>
            <a:solidFill>
              <a:schemeClr val="bg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 name="Footer Placeholder 6"/>
          <p:cNvSpPr>
            <a:spLocks noGrp="1"/>
          </p:cNvSpPr>
          <p:nvPr>
            <p:ph type="ftr" sz="quarter" idx="11"/>
          </p:nvPr>
        </p:nvSpPr>
        <p:spPr>
          <a:xfrm>
            <a:off x="0" y="6492875"/>
            <a:ext cx="55626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114800" cy="365125"/>
          </a:xfrm>
        </p:spPr>
        <p:txBody>
          <a:bodyPr/>
          <a:lstStyle/>
          <a:p>
            <a:pPr>
              <a:defRPr/>
            </a:pPr>
            <a:r>
              <a:rPr lang="en-US" sz="1000" b="0"/>
              <a:t>© 2020 Pearson Education, Inc., Hoboken, NJ. All rights reserved. </a:t>
            </a:r>
            <a:endParaRPr lang="en-US" sz="1000" b="0" dirty="0"/>
          </a:p>
        </p:txBody>
      </p:sp>
      <p:pic>
        <p:nvPicPr>
          <p:cNvPr id="5" name="Picture 4"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3636" b="24545"/>
              <a:stretch>
                <a:fillRect/>
              </a:stretch>
            </p:blipFill>
          </mc:Choice>
          <mc:Fallback>
            <p:blipFill>
              <a:blip r:embed="rId4"/>
              <a:srcRect t="23636" b="24545"/>
              <a:stretch>
                <a:fillRect/>
              </a:stretch>
            </p:blipFill>
          </mc:Fallback>
        </mc:AlternateContent>
        <p:spPr>
          <a:xfrm>
            <a:off x="-380999" y="76442"/>
            <a:ext cx="9982200" cy="6693857"/>
          </a:xfrm>
          <a:prstGeom prst="rect">
            <a:avLst/>
          </a:prstGeom>
        </p:spPr>
      </p:pic>
    </p:spTree>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39688"/>
            <a:ext cx="9143999" cy="1412875"/>
          </a:xfrm>
        </p:spPr>
        <p:txBody>
          <a:bodyPr/>
          <a:lstStyle/>
          <a:p>
            <a:r>
              <a:rPr lang="en-US" dirty="0"/>
              <a:t>Storage Encryption Requirements</a:t>
            </a:r>
          </a:p>
        </p:txBody>
      </p:sp>
      <p:sp>
        <p:nvSpPr>
          <p:cNvPr id="7" name="Content Placeholder 6"/>
          <p:cNvSpPr>
            <a:spLocks noGrp="1"/>
          </p:cNvSpPr>
          <p:nvPr>
            <p:ph idx="1"/>
          </p:nvPr>
        </p:nvSpPr>
        <p:spPr>
          <a:xfrm>
            <a:off x="533400" y="1981201"/>
            <a:ext cx="8077199" cy="4876800"/>
          </a:xfrm>
        </p:spPr>
        <p:txBody>
          <a:bodyPr>
            <a:normAutofit fontScale="70000" lnSpcReduction="20000"/>
          </a:bodyPr>
          <a:lstStyle/>
          <a:p>
            <a:r>
              <a:rPr lang="en-US" dirty="0"/>
              <a:t>The requirements for encrypting stored data, also referred to as “data at rest”, differ somewhat from those for transmitted data</a:t>
            </a:r>
          </a:p>
          <a:p>
            <a:r>
              <a:rPr lang="en-US" dirty="0"/>
              <a:t>The P1619 standard was designed to have the following characteristics:</a:t>
            </a:r>
          </a:p>
          <a:p>
            <a:pPr lvl="1"/>
            <a:r>
              <a:rPr lang="en-US" dirty="0"/>
              <a:t>The ciphertext is freely available for an attacker</a:t>
            </a:r>
          </a:p>
          <a:p>
            <a:pPr lvl="1"/>
            <a:r>
              <a:rPr lang="en-US" dirty="0"/>
              <a:t>The data layout is not changed on the storage medium and in transit</a:t>
            </a:r>
          </a:p>
          <a:p>
            <a:pPr lvl="1"/>
            <a:r>
              <a:rPr lang="en-US" dirty="0"/>
              <a:t>Data are accessed in fixed sized blocks, independently from each other</a:t>
            </a:r>
          </a:p>
          <a:p>
            <a:pPr lvl="1"/>
            <a:r>
              <a:rPr lang="en-US" dirty="0"/>
              <a:t>Encryption is performed in 16-byte blocks, independently from each other</a:t>
            </a:r>
          </a:p>
          <a:p>
            <a:pPr lvl="1"/>
            <a:r>
              <a:rPr lang="en-US" dirty="0"/>
              <a:t>There are no other metadata used, except the location of the data blocks within the whole data set</a:t>
            </a:r>
          </a:p>
          <a:p>
            <a:pPr lvl="1"/>
            <a:r>
              <a:rPr lang="en-US" dirty="0"/>
              <a:t>The same plaintext is encrypted to different </a:t>
            </a:r>
            <a:r>
              <a:rPr lang="en-US" dirty="0" err="1"/>
              <a:t>ciphertexts</a:t>
            </a:r>
            <a:r>
              <a:rPr lang="en-US" dirty="0"/>
              <a:t> at different locations, but always to the same ciphertext when written to the same location again</a:t>
            </a:r>
          </a:p>
          <a:p>
            <a:pPr lvl="1"/>
            <a:r>
              <a:rPr lang="en-US" dirty="0"/>
              <a:t>A standard conformant device can be constructed for decryption of data encrypted by another standard conformant device</a:t>
            </a:r>
          </a:p>
        </p:txBody>
      </p:sp>
      <p:sp>
        <p:nvSpPr>
          <p:cNvPr id="5" name="Footer Placeholder 4"/>
          <p:cNvSpPr>
            <a:spLocks noGrp="1"/>
          </p:cNvSpPr>
          <p:nvPr>
            <p:ph type="ftr" sz="quarter" idx="11"/>
          </p:nvPr>
        </p:nvSpPr>
        <p:spPr>
          <a:xfrm>
            <a:off x="0" y="6492875"/>
            <a:ext cx="48768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a:xfrm>
            <a:off x="228600" y="609600"/>
            <a:ext cx="3613150" cy="3657600"/>
          </a:xfrm>
        </p:spPr>
        <p:txBody>
          <a:bodyPr/>
          <a:lstStyle/>
          <a:p>
            <a:pPr eaLnBrk="1" hangingPunct="1"/>
            <a:r>
              <a:rPr lang="en-US" sz="4400"/>
              <a:t>XTS-AES</a:t>
            </a:r>
            <a:br>
              <a:rPr lang="en-US" sz="4400"/>
            </a:br>
            <a:r>
              <a:rPr lang="en-US" sz="4400"/>
              <a:t>Operation </a:t>
            </a:r>
            <a:br>
              <a:rPr lang="en-US" sz="4400"/>
            </a:br>
            <a:r>
              <a:rPr lang="en-US" sz="4400"/>
              <a:t>on </a:t>
            </a:r>
            <a:br>
              <a:rPr lang="en-US" sz="4400"/>
            </a:br>
            <a:r>
              <a:rPr lang="en-US" sz="4400"/>
              <a:t>Single Block</a:t>
            </a:r>
            <a:endParaRPr lang="en-AU" sz="4400"/>
          </a:p>
        </p:txBody>
      </p:sp>
      <p:sp>
        <p:nvSpPr>
          <p:cNvPr id="4" name="Footer Placeholder 3"/>
          <p:cNvSpPr>
            <a:spLocks noGrp="1"/>
          </p:cNvSpPr>
          <p:nvPr>
            <p:ph type="ftr" sz="quarter" idx="11"/>
          </p:nvPr>
        </p:nvSpPr>
        <p:spPr>
          <a:xfrm>
            <a:off x="0" y="6492875"/>
            <a:ext cx="4343400" cy="365125"/>
          </a:xfrm>
        </p:spPr>
        <p:txBody>
          <a:bodyPr/>
          <a:lstStyle/>
          <a:p>
            <a:pPr>
              <a:defRPr/>
            </a:pPr>
            <a:r>
              <a:rPr lang="en-US" sz="1000" b="0"/>
              <a:t>© 2020 Pearson Education, Inc., Hoboken, NJ. All rights reserved. </a:t>
            </a:r>
            <a:endParaRPr lang="en-US" sz="1000" b="0" dirty="0"/>
          </a:p>
        </p:txBody>
      </p:sp>
      <p:pic>
        <p:nvPicPr>
          <p:cNvPr id="5" name="Picture 4"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7273"/>
              <a:stretch>
                <a:fillRect/>
              </a:stretch>
            </p:blipFill>
          </mc:Choice>
          <mc:Fallback>
            <p:blipFill>
              <a:blip r:embed="rId4"/>
              <a:srcRect t="9091" b="7273"/>
              <a:stretch>
                <a:fillRect/>
              </a:stretch>
            </p:blipFill>
          </mc:Fallback>
        </mc:AlternateContent>
        <p:spPr>
          <a:xfrm>
            <a:off x="3581400" y="-78532"/>
            <a:ext cx="6408782" cy="6936532"/>
          </a:xfrm>
          <a:prstGeom prst="rect">
            <a:avLst/>
          </a:prstGeom>
        </p:spPr>
      </p:pic>
    </p:spTree>
  </p:cSld>
  <p:clrMapOvr>
    <a:masterClrMapping/>
  </p:clrMapOvr>
  <p:transition spd="med">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1C50BDCF-8AED-4C4D-BBF5-D05EB0D36FA0}"/>
              </a:ext>
            </a:extLst>
          </p:cNvPr>
          <p:cNvPicPr>
            <a:picLocks noChangeAspect="1"/>
          </p:cNvPicPr>
          <p:nvPr/>
        </p:nvPicPr>
        <p:blipFill>
          <a:blip r:embed="rId3"/>
          <a:stretch>
            <a:fillRect/>
          </a:stretch>
        </p:blipFill>
        <p:spPr>
          <a:xfrm>
            <a:off x="1619671" y="-675456"/>
            <a:ext cx="6123953" cy="7925116"/>
          </a:xfrm>
          <a:prstGeom prst="rect">
            <a:avLst/>
          </a:prstGeom>
        </p:spPr>
      </p:pic>
    </p:spTree>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9688"/>
            <a:ext cx="9143999" cy="1412875"/>
          </a:xfrm>
        </p:spPr>
        <p:txBody>
          <a:bodyPr/>
          <a:lstStyle/>
          <a:p>
            <a:r>
              <a:rPr lang="en-US" sz="4800" dirty="0"/>
              <a:t>Format-Preserving Encryption</a:t>
            </a:r>
            <a:br>
              <a:rPr lang="en-US" sz="4800" dirty="0"/>
            </a:br>
            <a:r>
              <a:rPr lang="en-US" sz="4800" dirty="0"/>
              <a:t>(FPE)</a:t>
            </a:r>
          </a:p>
        </p:txBody>
      </p:sp>
      <p:sp>
        <p:nvSpPr>
          <p:cNvPr id="4" name="Content Placeholder 3"/>
          <p:cNvSpPr>
            <a:spLocks noGrp="1"/>
          </p:cNvSpPr>
          <p:nvPr>
            <p:ph idx="1"/>
          </p:nvPr>
        </p:nvSpPr>
        <p:spPr>
          <a:xfrm>
            <a:off x="762000" y="1905000"/>
            <a:ext cx="7570787" cy="4289425"/>
          </a:xfrm>
        </p:spPr>
        <p:txBody>
          <a:bodyPr/>
          <a:lstStyle/>
          <a:p>
            <a:r>
              <a:rPr lang="en-US" dirty="0"/>
              <a:t>Refers to any encryption technique that takes a plaintext in a given format and produces a ciphertext in the same format</a:t>
            </a:r>
          </a:p>
          <a:p>
            <a:pPr lvl="1"/>
            <a:r>
              <a:rPr lang="en-US" sz="2000" dirty="0"/>
              <a:t>For example:  credit cards consist of 16 decimal digits.  An FPE that can accept this type of input would produce a ciphertext output of 16 decimal digits. (Note that the ciphertext need not be, and in fact in unlikely to be, a valid credit card number.) But it will have the same format and can be stored in the same way as credit card number plaintext.</a:t>
            </a:r>
          </a:p>
        </p:txBody>
      </p:sp>
      <p:sp>
        <p:nvSpPr>
          <p:cNvPr id="2" name="Footer Placeholder 1"/>
          <p:cNvSpPr>
            <a:spLocks noGrp="1"/>
          </p:cNvSpPr>
          <p:nvPr>
            <p:ph type="ftr" sz="quarter" idx="11"/>
          </p:nvPr>
        </p:nvSpPr>
        <p:spPr>
          <a:xfrm>
            <a:off x="0" y="6492875"/>
            <a:ext cx="5029200" cy="365125"/>
          </a:xfrm>
        </p:spPr>
        <p:txBody>
          <a:bodyPr/>
          <a:lstStyle/>
          <a:p>
            <a:pPr>
              <a:defRPr/>
            </a:pPr>
            <a:r>
              <a:rPr lang="en-US" sz="1000" b="0"/>
              <a:t>© 2020 Pearson Education, Inc., Hoboken, NJ. All rights reserved. </a:t>
            </a:r>
            <a:endParaRPr lang="en-US" sz="1000" b="0" dirty="0"/>
          </a:p>
        </p:txBody>
      </p:sp>
      <p:pic>
        <p:nvPicPr>
          <p:cNvPr id="5" name="Picture 4"/>
          <p:cNvPicPr>
            <a:picLocks noChangeAspect="1"/>
          </p:cNvPicPr>
          <p:nvPr/>
        </p:nvPicPr>
        <p:blipFill>
          <a:blip r:embed="rId3"/>
          <a:stretch>
            <a:fillRect/>
          </a:stretch>
        </p:blipFill>
        <p:spPr>
          <a:xfrm rot="852552">
            <a:off x="6521182" y="5169047"/>
            <a:ext cx="1912272" cy="1219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953000" cy="365125"/>
          </a:xfrm>
        </p:spPr>
        <p:txBody>
          <a:bodyPr/>
          <a:lstStyle/>
          <a:p>
            <a:pPr>
              <a:defRPr/>
            </a:pPr>
            <a:r>
              <a:rPr lang="en-US" sz="1000" b="0"/>
              <a:t>© 2020 Pearson Education, Inc., Hoboken, NJ. All rights reserved. </a:t>
            </a:r>
            <a:endParaRPr lang="en-US" sz="1000" b="0" dirty="0"/>
          </a:p>
        </p:txBody>
      </p:sp>
      <p:sp>
        <p:nvSpPr>
          <p:cNvPr id="2" name="Title 1"/>
          <p:cNvSpPr>
            <a:spLocks noGrp="1"/>
          </p:cNvSpPr>
          <p:nvPr>
            <p:ph type="title" idx="4294967295"/>
          </p:nvPr>
        </p:nvSpPr>
        <p:spPr>
          <a:xfrm>
            <a:off x="0" y="533400"/>
            <a:ext cx="9144000" cy="1412875"/>
          </a:xfrm>
        </p:spPr>
        <p:txBody>
          <a:bodyPr/>
          <a:lstStyle/>
          <a:p>
            <a:pPr>
              <a:lnSpc>
                <a:spcPct val="100000"/>
              </a:lnSpc>
              <a:spcAft>
                <a:spcPts val="0"/>
              </a:spcAft>
            </a:pPr>
            <a:r>
              <a:rPr lang="en-US" sz="4400" dirty="0"/>
              <a:t>Table 7.2  </a:t>
            </a:r>
            <a:br>
              <a:rPr lang="en-US" sz="4400" dirty="0"/>
            </a:br>
            <a:r>
              <a:rPr lang="en-US" sz="3200" dirty="0"/>
              <a:t>Comparison of Format-Preserving </a:t>
            </a:r>
            <a:br>
              <a:rPr lang="en-US" sz="3200" dirty="0"/>
            </a:br>
            <a:r>
              <a:rPr lang="en-US" sz="3200" dirty="0"/>
              <a:t>Encryption and AES </a:t>
            </a:r>
            <a:endParaRPr lang="en-US" sz="4400" dirty="0"/>
          </a:p>
        </p:txBody>
      </p:sp>
      <p:pic>
        <p:nvPicPr>
          <p:cNvPr id="3" name="Picture 2">
            <a:extLst>
              <a:ext uri="{FF2B5EF4-FFF2-40B4-BE49-F238E27FC236}">
                <a16:creationId xmlns:a16="http://schemas.microsoft.com/office/drawing/2014/main" id="{2F770A14-2D6B-764C-A94E-F313F681ABD6}"/>
              </a:ext>
            </a:extLst>
          </p:cNvPr>
          <p:cNvPicPr>
            <a:picLocks noChangeAspect="1"/>
          </p:cNvPicPr>
          <p:nvPr/>
        </p:nvPicPr>
        <p:blipFill>
          <a:blip r:embed="rId3"/>
          <a:stretch>
            <a:fillRect/>
          </a:stretch>
        </p:blipFill>
        <p:spPr>
          <a:xfrm>
            <a:off x="323527" y="2711450"/>
            <a:ext cx="8711411" cy="2103396"/>
          </a:xfrm>
          <a:prstGeom prst="rect">
            <a:avLst/>
          </a:prstGeom>
        </p:spPr>
      </p:pic>
      <p:cxnSp>
        <p:nvCxnSpPr>
          <p:cNvPr id="7" name="Straight Connector 6">
            <a:extLst>
              <a:ext uri="{FF2B5EF4-FFF2-40B4-BE49-F238E27FC236}">
                <a16:creationId xmlns:a16="http://schemas.microsoft.com/office/drawing/2014/main" id="{F40EB534-FC8A-BE47-82D9-0B46CC7AB1BB}"/>
              </a:ext>
            </a:extLst>
          </p:cNvPr>
          <p:cNvCxnSpPr/>
          <p:nvPr/>
        </p:nvCxnSpPr>
        <p:spPr>
          <a:xfrm>
            <a:off x="323528" y="3212976"/>
            <a:ext cx="0" cy="1080120"/>
          </a:xfrm>
          <a:prstGeom prst="line">
            <a:avLst/>
          </a:prstGeom>
          <a:ln w="2540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953000" cy="365125"/>
          </a:xfrm>
        </p:spPr>
        <p:txBody>
          <a:bodyPr/>
          <a:lstStyle/>
          <a:p>
            <a:pPr>
              <a:defRPr/>
            </a:pPr>
            <a:r>
              <a:rPr lang="en-US" sz="1000" b="0"/>
              <a:t>© 2020 Pearson Education, Inc., Hoboken, NJ. All rights reserved. </a:t>
            </a:r>
            <a:endParaRPr lang="en-US" sz="1000" b="0" dirty="0"/>
          </a:p>
        </p:txBody>
      </p:sp>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2941" r="17647" b="56364"/>
              <a:stretch>
                <a:fillRect/>
              </a:stretch>
            </p:blipFill>
          </mc:Choice>
          <mc:Fallback>
            <p:blipFill>
              <a:blip r:embed="rId4"/>
              <a:srcRect l="12941" r="17647" b="56364"/>
              <a:stretch>
                <a:fillRect/>
              </a:stretch>
            </p:blipFill>
          </mc:Fallback>
        </mc:AlternateContent>
        <p:spPr>
          <a:xfrm>
            <a:off x="609600" y="-609600"/>
            <a:ext cx="7872424" cy="6404729"/>
          </a:xfrm>
          <a:prstGeom prst="rect">
            <a:avLst/>
          </a:prstGeom>
        </p:spPr>
      </p:pic>
      <p:pic>
        <p:nvPicPr>
          <p:cNvPr id="6" name="Picture 5"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8182" b="2727"/>
              <a:stretch>
                <a:fillRect/>
              </a:stretch>
            </p:blipFill>
          </mc:Choice>
          <mc:Fallback>
            <p:blipFill>
              <a:blip r:embed="rId4"/>
              <a:srcRect t="88182" b="2727"/>
              <a:stretch>
                <a:fillRect/>
              </a:stretch>
            </p:blipFill>
          </mc:Fallback>
        </mc:AlternateContent>
        <p:spPr>
          <a:xfrm>
            <a:off x="2209800" y="5943600"/>
            <a:ext cx="5638800" cy="663397"/>
          </a:xfrm>
          <a:prstGeom prst="rect">
            <a:avLst/>
          </a:prstGeom>
        </p:spPr>
      </p:pic>
    </p:spTree>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graphicFrame>
        <p:nvGraphicFramePr>
          <p:cNvPr id="8" name="Content Placeholder 7"/>
          <p:cNvGraphicFramePr>
            <a:graphicFrameLocks noGrp="1"/>
          </p:cNvGraphicFramePr>
          <p:nvPr>
            <p:ph idx="1"/>
          </p:nvPr>
        </p:nvGraphicFramePr>
        <p:xfrm>
          <a:off x="762000" y="1524000"/>
          <a:ext cx="7570787" cy="509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40386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 in Designing an FPE</a:t>
            </a:r>
          </a:p>
        </p:txBody>
      </p:sp>
      <p:sp>
        <p:nvSpPr>
          <p:cNvPr id="3" name="Content Placeholder 2"/>
          <p:cNvSpPr>
            <a:spLocks noGrp="1"/>
          </p:cNvSpPr>
          <p:nvPr>
            <p:ph idx="1"/>
          </p:nvPr>
        </p:nvSpPr>
        <p:spPr/>
        <p:txBody>
          <a:bodyPr>
            <a:normAutofit fontScale="92500" lnSpcReduction="10000"/>
          </a:bodyPr>
          <a:lstStyle/>
          <a:p>
            <a:r>
              <a:rPr lang="en-US" dirty="0"/>
              <a:t>A general-purpose standardized FPE should meet a number of requirements:</a:t>
            </a:r>
          </a:p>
          <a:p>
            <a:pPr lvl="1"/>
            <a:r>
              <a:rPr lang="en-US" dirty="0"/>
              <a:t>The ciphertext is of the same length and format as the plaintext</a:t>
            </a:r>
          </a:p>
          <a:p>
            <a:pPr lvl="1"/>
            <a:r>
              <a:rPr lang="en-US" dirty="0"/>
              <a:t>It should be adaptable to work with a variety of character and number types</a:t>
            </a:r>
          </a:p>
          <a:p>
            <a:pPr lvl="1"/>
            <a:r>
              <a:rPr lang="en-US" dirty="0"/>
              <a:t>It should work with variable plaintext length</a:t>
            </a:r>
          </a:p>
          <a:p>
            <a:pPr lvl="1"/>
            <a:r>
              <a:rPr lang="en-US" dirty="0"/>
              <a:t>Security strength should be comparable to that achieved with AES</a:t>
            </a:r>
          </a:p>
          <a:p>
            <a:pPr lvl="1"/>
            <a:r>
              <a:rPr lang="en-US" dirty="0"/>
              <a:t>Security should be strong even for very small plaintext lengths</a:t>
            </a:r>
          </a:p>
          <a:p>
            <a:pPr lvl="1"/>
            <a:endParaRPr lang="en-US" dirty="0"/>
          </a:p>
        </p:txBody>
      </p:sp>
      <p:sp>
        <p:nvSpPr>
          <p:cNvPr id="4" name="Footer Placeholder 3"/>
          <p:cNvSpPr>
            <a:spLocks noGrp="1"/>
          </p:cNvSpPr>
          <p:nvPr>
            <p:ph type="ftr" sz="quarter" idx="11"/>
          </p:nvPr>
        </p:nvSpPr>
        <p:spPr>
          <a:xfrm>
            <a:off x="0" y="6492875"/>
            <a:ext cx="41148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1148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9BAB07CB-69A5-DE4A-A5B9-7711B4E87A51}"/>
              </a:ext>
            </a:extLst>
          </p:cNvPr>
          <p:cNvPicPr>
            <a:picLocks noChangeAspect="1"/>
          </p:cNvPicPr>
          <p:nvPr/>
        </p:nvPicPr>
        <p:blipFill rotWithShape="1">
          <a:blip r:embed="rId3"/>
          <a:srcRect t="-8814" b="11884"/>
          <a:stretch/>
        </p:blipFill>
        <p:spPr>
          <a:xfrm>
            <a:off x="1619672" y="-908126"/>
            <a:ext cx="6048672" cy="7587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Strings</a:t>
            </a:r>
          </a:p>
        </p:txBody>
      </p:sp>
      <p:sp>
        <p:nvSpPr>
          <p:cNvPr id="3" name="Content Placeholder 2"/>
          <p:cNvSpPr>
            <a:spLocks noGrp="1"/>
          </p:cNvSpPr>
          <p:nvPr>
            <p:ph idx="1"/>
          </p:nvPr>
        </p:nvSpPr>
        <p:spPr/>
        <p:txBody>
          <a:bodyPr>
            <a:normAutofit fontScale="70000" lnSpcReduction="20000"/>
          </a:bodyPr>
          <a:lstStyle/>
          <a:p>
            <a:r>
              <a:rPr lang="en-US" dirty="0"/>
              <a:t>The NIST, and the other FPE algorithms that have been proposed, are used with plaintext consisting of a string of elements, called characters</a:t>
            </a:r>
          </a:p>
          <a:p>
            <a:r>
              <a:rPr lang="en-US" dirty="0"/>
              <a:t>A finite set of two or more symbols is called an </a:t>
            </a:r>
            <a:r>
              <a:rPr lang="en-US" i="1" dirty="0"/>
              <a:t>alphabet</a:t>
            </a:r>
          </a:p>
          <a:p>
            <a:r>
              <a:rPr lang="en-US" dirty="0"/>
              <a:t>The elements of an alphabet are called </a:t>
            </a:r>
            <a:r>
              <a:rPr lang="en-US" i="1" dirty="0"/>
              <a:t>characters</a:t>
            </a:r>
          </a:p>
          <a:p>
            <a:r>
              <a:rPr lang="en-US" dirty="0"/>
              <a:t>A </a:t>
            </a:r>
            <a:r>
              <a:rPr lang="en-US" i="1" dirty="0"/>
              <a:t>character string </a:t>
            </a:r>
            <a:r>
              <a:rPr lang="en-US" dirty="0"/>
              <a:t>is a finite sequence of characters from an alphabet</a:t>
            </a:r>
          </a:p>
          <a:p>
            <a:r>
              <a:rPr lang="en-US" dirty="0"/>
              <a:t>Individual characters may repeat in the string</a:t>
            </a:r>
          </a:p>
          <a:p>
            <a:r>
              <a:rPr lang="en-US" dirty="0"/>
              <a:t>The number of different characters in an alphabet is called the </a:t>
            </a:r>
            <a:r>
              <a:rPr lang="en-US" i="1" dirty="0"/>
              <a:t>base </a:t>
            </a:r>
            <a:r>
              <a:rPr lang="en-US" dirty="0"/>
              <a:t>(also referred to as the </a:t>
            </a:r>
            <a:r>
              <a:rPr lang="en-US" i="1" dirty="0"/>
              <a:t>radix) </a:t>
            </a:r>
            <a:r>
              <a:rPr lang="en-US" dirty="0"/>
              <a:t>of the alphabet</a:t>
            </a:r>
          </a:p>
        </p:txBody>
      </p:sp>
      <p:sp>
        <p:nvSpPr>
          <p:cNvPr id="4" name="Footer Placeholder 3"/>
          <p:cNvSpPr>
            <a:spLocks noGrp="1"/>
          </p:cNvSpPr>
          <p:nvPr>
            <p:ph type="ftr" sz="quarter" idx="11"/>
          </p:nvPr>
        </p:nvSpPr>
        <p:spPr>
          <a:xfrm>
            <a:off x="0" y="6492875"/>
            <a:ext cx="46482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267200" cy="365125"/>
          </a:xfrm>
        </p:spPr>
        <p:txBody>
          <a:bodyPr/>
          <a:lstStyle/>
          <a:p>
            <a:pPr>
              <a:defRPr/>
            </a:pPr>
            <a:r>
              <a:rPr lang="en-US" sz="1000" b="0"/>
              <a:t>© 2020 Pearson Education, Inc., Hoboken, NJ. All rights reserved. </a:t>
            </a:r>
            <a:endParaRPr lang="en-US" dirty="0"/>
          </a:p>
        </p:txBody>
      </p:sp>
      <p:pic>
        <p:nvPicPr>
          <p:cNvPr id="2" name="Picture 1">
            <a:extLst>
              <a:ext uri="{FF2B5EF4-FFF2-40B4-BE49-F238E27FC236}">
                <a16:creationId xmlns:a16="http://schemas.microsoft.com/office/drawing/2014/main" id="{5117BDBC-DFB1-4448-9CF7-DF751ACBC272}"/>
              </a:ext>
            </a:extLst>
          </p:cNvPr>
          <p:cNvPicPr>
            <a:picLocks noChangeAspect="1"/>
          </p:cNvPicPr>
          <p:nvPr/>
        </p:nvPicPr>
        <p:blipFill rotWithShape="1">
          <a:blip r:embed="rId3"/>
          <a:srcRect b="35311"/>
          <a:stretch/>
        </p:blipFill>
        <p:spPr>
          <a:xfrm>
            <a:off x="395537" y="425450"/>
            <a:ext cx="8469912" cy="5537642"/>
          </a:xfrm>
          <a:prstGeom prst="rect">
            <a:avLst/>
          </a:prstGeom>
        </p:spPr>
      </p:pic>
      <p:cxnSp>
        <p:nvCxnSpPr>
          <p:cNvPr id="7" name="Straight Connector 6">
            <a:extLst>
              <a:ext uri="{FF2B5EF4-FFF2-40B4-BE49-F238E27FC236}">
                <a16:creationId xmlns:a16="http://schemas.microsoft.com/office/drawing/2014/main" id="{DD4A75D3-74F1-6E40-B75F-B0A66A9238C2}"/>
              </a:ext>
            </a:extLst>
          </p:cNvPr>
          <p:cNvCxnSpPr/>
          <p:nvPr/>
        </p:nvCxnSpPr>
        <p:spPr>
          <a:xfrm>
            <a:off x="395537" y="1484784"/>
            <a:ext cx="0" cy="4176464"/>
          </a:xfrm>
          <a:prstGeom prst="line">
            <a:avLst/>
          </a:prstGeom>
          <a:ln w="2540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029200" cy="365125"/>
          </a:xfrm>
        </p:spPr>
        <p:txBody>
          <a:bodyPr/>
          <a:lstStyle/>
          <a:p>
            <a:pPr>
              <a:defRPr/>
            </a:pPr>
            <a:r>
              <a:rPr lang="en-US" sz="1000"/>
              <a:t>© 2020 Pearson Education, Inc., Hoboken, NJ. All rights reserved. </a:t>
            </a:r>
            <a:endParaRPr lang="en-US" dirty="0"/>
          </a:p>
        </p:txBody>
      </p:sp>
      <p:sp>
        <p:nvSpPr>
          <p:cNvPr id="9" name="Rectangle 8"/>
          <p:cNvSpPr/>
          <p:nvPr/>
        </p:nvSpPr>
        <p:spPr>
          <a:xfrm>
            <a:off x="152400" y="304800"/>
            <a:ext cx="8991600" cy="1384995"/>
          </a:xfrm>
          <a:prstGeom prst="rect">
            <a:avLst/>
          </a:prstGeom>
        </p:spPr>
        <p:txBody>
          <a:bodyPr wrap="square">
            <a:spAutoFit/>
          </a:bodyPr>
          <a:lstStyle/>
          <a:p>
            <a:pPr algn="ctr"/>
            <a:r>
              <a:rPr lang="en-US" sz="3600" dirty="0">
                <a:latin typeface="+mn-lt"/>
              </a:rPr>
              <a:t>Table 7.3  </a:t>
            </a:r>
          </a:p>
          <a:p>
            <a:pPr algn="ctr"/>
            <a:endParaRPr lang="en-US" sz="1600" dirty="0">
              <a:latin typeface="+mn-lt"/>
            </a:endParaRPr>
          </a:p>
          <a:p>
            <a:pPr algn="ctr"/>
            <a:r>
              <a:rPr lang="en-US" sz="3200" dirty="0">
                <a:latin typeface="+mn-lt"/>
              </a:rPr>
              <a:t>Notation and Parameters Used in FPE Algorithms </a:t>
            </a:r>
          </a:p>
        </p:txBody>
      </p:sp>
      <p:pic>
        <p:nvPicPr>
          <p:cNvPr id="2" name="Picture 1">
            <a:extLst>
              <a:ext uri="{FF2B5EF4-FFF2-40B4-BE49-F238E27FC236}">
                <a16:creationId xmlns:a16="http://schemas.microsoft.com/office/drawing/2014/main" id="{EACFE671-566F-424D-8FBA-9201A6E627C8}"/>
              </a:ext>
            </a:extLst>
          </p:cNvPr>
          <p:cNvPicPr>
            <a:picLocks noChangeAspect="1"/>
          </p:cNvPicPr>
          <p:nvPr/>
        </p:nvPicPr>
        <p:blipFill rotWithShape="1">
          <a:blip r:embed="rId2"/>
          <a:srcRect t="64385"/>
          <a:stretch/>
        </p:blipFill>
        <p:spPr>
          <a:xfrm>
            <a:off x="399931" y="2292350"/>
            <a:ext cx="8344138" cy="3003550"/>
          </a:xfrm>
          <a:prstGeom prst="rect">
            <a:avLst/>
          </a:prstGeom>
        </p:spPr>
      </p:pic>
      <p:cxnSp>
        <p:nvCxnSpPr>
          <p:cNvPr id="5" name="Straight Connector 4">
            <a:extLst>
              <a:ext uri="{FF2B5EF4-FFF2-40B4-BE49-F238E27FC236}">
                <a16:creationId xmlns:a16="http://schemas.microsoft.com/office/drawing/2014/main" id="{EF7146B8-DB6E-5C4A-B411-08319C1A07D4}"/>
              </a:ext>
            </a:extLst>
          </p:cNvPr>
          <p:cNvCxnSpPr/>
          <p:nvPr/>
        </p:nvCxnSpPr>
        <p:spPr>
          <a:xfrm>
            <a:off x="395536" y="2996952"/>
            <a:ext cx="0" cy="1800200"/>
          </a:xfrm>
          <a:prstGeom prst="line">
            <a:avLst/>
          </a:prstGeom>
          <a:ln w="2857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3434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48CB353B-918F-2F43-895B-B2524E019A58}"/>
              </a:ext>
            </a:extLst>
          </p:cNvPr>
          <p:cNvPicPr>
            <a:picLocks noChangeAspect="1"/>
          </p:cNvPicPr>
          <p:nvPr/>
        </p:nvPicPr>
        <p:blipFill rotWithShape="1">
          <a:blip r:embed="rId3"/>
          <a:srcRect t="6816" b="48035"/>
          <a:stretch/>
        </p:blipFill>
        <p:spPr>
          <a:xfrm>
            <a:off x="-612576" y="476671"/>
            <a:ext cx="11012818" cy="643463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E264EAB8-FBAD-214B-95CD-86AF6DD22220}"/>
              </a:ext>
            </a:extLst>
          </p:cNvPr>
          <p:cNvPicPr>
            <a:picLocks noChangeAspect="1"/>
          </p:cNvPicPr>
          <p:nvPr/>
        </p:nvPicPr>
        <p:blipFill rotWithShape="1">
          <a:blip r:embed="rId3"/>
          <a:srcRect t="9052" b="19550"/>
          <a:stretch/>
        </p:blipFill>
        <p:spPr>
          <a:xfrm>
            <a:off x="827584" y="135544"/>
            <a:ext cx="7128792" cy="65869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7244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57987722-477F-FE44-B911-8B105C5B17EA}"/>
              </a:ext>
            </a:extLst>
          </p:cNvPr>
          <p:cNvPicPr>
            <a:picLocks noChangeAspect="1"/>
          </p:cNvPicPr>
          <p:nvPr/>
        </p:nvPicPr>
        <p:blipFill rotWithShape="1">
          <a:blip r:embed="rId3"/>
          <a:srcRect t="5900" b="23751"/>
          <a:stretch/>
        </p:blipFill>
        <p:spPr>
          <a:xfrm>
            <a:off x="872033" y="60553"/>
            <a:ext cx="7399934" cy="673689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191000" cy="365125"/>
          </a:xfrm>
        </p:spPr>
        <p:txBody>
          <a:bodyPr/>
          <a:lstStyle/>
          <a:p>
            <a:pPr>
              <a:defRPr/>
            </a:pPr>
            <a:r>
              <a:rPr lang="en-US" sz="1000" b="0"/>
              <a:t>© 2020 Pearson Education, Inc., Hoboken, NJ. All rights reserved. </a:t>
            </a:r>
            <a:endParaRPr lang="en-US" sz="1000" b="0" dirty="0"/>
          </a:p>
        </p:txBody>
      </p:sp>
      <p:pic>
        <p:nvPicPr>
          <p:cNvPr id="3" name="Picture 2">
            <a:extLst>
              <a:ext uri="{FF2B5EF4-FFF2-40B4-BE49-F238E27FC236}">
                <a16:creationId xmlns:a16="http://schemas.microsoft.com/office/drawing/2014/main" id="{8E2D54CF-5F1A-EF44-923B-A40BB84427AD}"/>
              </a:ext>
            </a:extLst>
          </p:cNvPr>
          <p:cNvPicPr>
            <a:picLocks noChangeAspect="1"/>
          </p:cNvPicPr>
          <p:nvPr/>
        </p:nvPicPr>
        <p:blipFill rotWithShape="1">
          <a:blip r:embed="rId3"/>
          <a:srcRect t="8000" b="30050"/>
          <a:stretch/>
        </p:blipFill>
        <p:spPr>
          <a:xfrm>
            <a:off x="574338" y="224096"/>
            <a:ext cx="7995323" cy="64098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39688"/>
            <a:ext cx="9144000" cy="1412875"/>
          </a:xfrm>
        </p:spPr>
        <p:txBody>
          <a:bodyPr/>
          <a:lstStyle/>
          <a:p>
            <a:pPr eaLnBrk="1" hangingPunct="1"/>
            <a:r>
              <a:rPr lang="en-US"/>
              <a:t>Meet-in-the-Middle Attack</a:t>
            </a:r>
          </a:p>
        </p:txBody>
      </p:sp>
      <p:graphicFrame>
        <p:nvGraphicFramePr>
          <p:cNvPr id="6" name="Content Placeholder 5"/>
          <p:cNvGraphicFramePr>
            <a:graphicFrameLocks noGrp="1"/>
          </p:cNvGraphicFramePr>
          <p:nvPr>
            <p:ph idx="1"/>
          </p:nvPr>
        </p:nvGraphicFramePr>
        <p:xfrm>
          <a:off x="304801" y="1762125"/>
          <a:ext cx="8458200"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3810000" y="4495800"/>
            <a:ext cx="1557337" cy="1793297"/>
          </a:xfrm>
          <a:prstGeom prst="rect">
            <a:avLst/>
          </a:prstGeom>
        </p:spPr>
      </p:pic>
      <p:sp>
        <p:nvSpPr>
          <p:cNvPr id="5" name="Footer Placeholder 4"/>
          <p:cNvSpPr>
            <a:spLocks noGrp="1"/>
          </p:cNvSpPr>
          <p:nvPr>
            <p:ph type="ftr" sz="quarter" idx="11"/>
          </p:nvPr>
        </p:nvSpPr>
        <p:spPr>
          <a:xfrm>
            <a:off x="0" y="6492875"/>
            <a:ext cx="41910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t>Summary</a:t>
            </a:r>
            <a:endParaRPr lang="en-AU"/>
          </a:p>
        </p:txBody>
      </p:sp>
      <p:sp>
        <p:nvSpPr>
          <p:cNvPr id="76803" name="Rectangle 3"/>
          <p:cNvSpPr>
            <a:spLocks noGrp="1" noChangeArrowheads="1"/>
          </p:cNvSpPr>
          <p:nvPr>
            <p:ph sz="half" idx="1"/>
          </p:nvPr>
        </p:nvSpPr>
        <p:spPr>
          <a:xfrm>
            <a:off x="176453" y="2132856"/>
            <a:ext cx="3123456" cy="5006975"/>
          </a:xfrm>
        </p:spPr>
        <p:txBody>
          <a:bodyPr rtlCol="0">
            <a:normAutofit/>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Analyze the security of multiple encryption schemes</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Explain the meet-in-the-middle attack</a:t>
            </a:r>
            <a:endParaRPr lang="en-AU" dirty="0">
              <a:ea typeface="+mn-ea"/>
              <a:cs typeface="+mn-cs"/>
            </a:endParaRPr>
          </a:p>
        </p:txBody>
      </p:sp>
      <p:sp>
        <p:nvSpPr>
          <p:cNvPr id="76804" name="Content Placeholder 11"/>
          <p:cNvSpPr>
            <a:spLocks noGrp="1"/>
          </p:cNvSpPr>
          <p:nvPr>
            <p:ph sz="half" idx="2"/>
          </p:nvPr>
        </p:nvSpPr>
        <p:spPr>
          <a:xfrm>
            <a:off x="5593980" y="2132856"/>
            <a:ext cx="3336925" cy="4953000"/>
          </a:xfrm>
        </p:spPr>
        <p:txBody>
          <a:bodyPr rtlCol="0">
            <a:normAutofit/>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Compare and contrast ECB, CBC, CFB, OFB, and counter modes of operation</a:t>
            </a: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Present an overview of the XTS-AES mode of operation</a:t>
            </a:r>
            <a:endParaRPr lang="en-US" dirty="0">
              <a:ea typeface="+mn-ea"/>
            </a:endParaRP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505200" y="2819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4419600" cy="365125"/>
          </a:xfrm>
        </p:spPr>
        <p:txBody>
          <a:bodyPr/>
          <a:lstStyle/>
          <a:p>
            <a:pPr>
              <a:defRPr/>
            </a:pPr>
            <a:r>
              <a:rPr lang="en-US" sz="1000" b="0"/>
              <a:t>© 2020 Pearson Education, Inc., Hoboken, NJ. All rights reserved. </a:t>
            </a:r>
            <a:endParaRPr lang="en-US" sz="1000" b="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71474" y="6356350"/>
            <a:ext cx="4416549" cy="365125"/>
          </a:xfrm>
        </p:spPr>
        <p:txBody>
          <a:bodyPr/>
          <a:lstStyle/>
          <a:p>
            <a:pPr>
              <a:defRPr/>
            </a:pPr>
            <a:r>
              <a:rPr lang="en-US" sz="1000" b="0"/>
              <a:t>© 2020 Pearson Education, Inc., Hoboken, NJ. All rights reserved. </a:t>
            </a:r>
            <a:endParaRPr lang="en-US" sz="1000" b="0" dirty="0"/>
          </a:p>
        </p:txBody>
      </p:sp>
      <p:pic>
        <p:nvPicPr>
          <p:cNvPr id="28675" name="Picture 6" descr="f1.pdf"/>
          <p:cNvPicPr>
            <a:picLocks noChangeAspect="1"/>
          </p:cNvPicPr>
          <p:nvPr/>
        </p:nvPicPr>
        <p:blipFill>
          <a:blip r:embed="rId3"/>
          <a:srcRect l="4706" t="46364" r="7059" b="10909"/>
          <a:stretch>
            <a:fillRect/>
          </a:stretch>
        </p:blipFill>
        <p:spPr bwMode="auto">
          <a:xfrm>
            <a:off x="-45326" y="0"/>
            <a:ext cx="8997410" cy="5638800"/>
          </a:xfrm>
          <a:prstGeom prst="rect">
            <a:avLst/>
          </a:prstGeom>
          <a:noFill/>
          <a:ln w="9525">
            <a:noFill/>
            <a:miter lim="800000"/>
            <a:headEnd/>
            <a:tailEnd/>
          </a:ln>
        </p:spPr>
      </p:pic>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t="88182" b="2727"/>
              <a:stretch>
                <a:fillRect/>
              </a:stretch>
            </p:blipFill>
          </mc:Choice>
          <mc:Fallback>
            <p:blipFill>
              <a:blip r:embed="rId5"/>
              <a:srcRect t="88182" b="2727"/>
              <a:stretch>
                <a:fillRect/>
              </a:stretch>
            </p:blipFill>
          </mc:Fallback>
        </mc:AlternateContent>
        <p:spPr>
          <a:xfrm>
            <a:off x="1828800" y="5638800"/>
            <a:ext cx="5638800" cy="663397"/>
          </a:xfrm>
          <a:prstGeom prst="rect">
            <a:avLst/>
          </a:prstGeom>
        </p:spPr>
      </p:pic>
    </p:spTree>
  </p:cSld>
  <p:clrMapOvr>
    <a:masterClrMapping/>
  </p:clrMapOvr>
  <p:transition spd="med">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105400" cy="365125"/>
          </a:xfrm>
        </p:spPr>
        <p:txBody>
          <a:bodyPr/>
          <a:lstStyle/>
          <a:p>
            <a:pPr>
              <a:defRPr/>
            </a:pPr>
            <a:r>
              <a:rPr lang="en-US" sz="1000" b="0"/>
              <a:t>© 2020 Pearson Education, Inc., Hoboken, NJ. All rights reserved. </a:t>
            </a:r>
            <a:endParaRPr lang="en-US" sz="1000" b="0" dirty="0"/>
          </a:p>
        </p:txBody>
      </p:sp>
      <p:pic>
        <p:nvPicPr>
          <p:cNvPr id="4" name="Picture 3"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18182"/>
              <a:stretch>
                <a:fillRect/>
              </a:stretch>
            </p:blipFill>
          </mc:Choice>
          <mc:Fallback>
            <p:blipFill>
              <a:blip r:embed="rId4"/>
              <a:srcRect t="8182" b="18182"/>
              <a:stretch>
                <a:fillRect/>
              </a:stretch>
            </p:blipFill>
          </mc:Fallback>
        </mc:AlternateContent>
        <p:spPr>
          <a:xfrm>
            <a:off x="914400" y="-152400"/>
            <a:ext cx="7356610" cy="7010400"/>
          </a:xfrm>
          <a:prstGeom prst="rect">
            <a:avLst/>
          </a:prstGeom>
        </p:spPr>
      </p:pic>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39688"/>
            <a:ext cx="9144000" cy="1412875"/>
          </a:xfrm>
        </p:spPr>
        <p:txBody>
          <a:bodyPr/>
          <a:lstStyle/>
          <a:p>
            <a:pPr eaLnBrk="1" hangingPunct="1"/>
            <a:r>
              <a:rPr lang="en-US"/>
              <a:t>Triple DES with Three Keys</a:t>
            </a:r>
          </a:p>
        </p:txBody>
      </p:sp>
      <p:sp>
        <p:nvSpPr>
          <p:cNvPr id="3" name="Content Placeholder 2"/>
          <p:cNvSpPr>
            <a:spLocks noGrp="1"/>
          </p:cNvSpPr>
          <p:nvPr>
            <p:ph idx="1"/>
          </p:nvPr>
        </p:nvSpPr>
        <p:spPr/>
        <p:txBody>
          <a:bodyPr rtlCol="0">
            <a:normAutofit fontScale="850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Many researchers now feel that three-key 3DES is the preferred alternative</a:t>
            </a:r>
          </a:p>
          <a:p>
            <a:pPr eaLnBrk="1" fontAlgn="auto" hangingPunct="1">
              <a:spcAft>
                <a:spcPts val="0"/>
              </a:spcAft>
              <a:buClr>
                <a:schemeClr val="accent1">
                  <a:lumMod val="60000"/>
                  <a:lumOff val="40000"/>
                </a:schemeClr>
              </a:buClr>
              <a:buFont typeface="Candara" pitchFamily="34" charset="0"/>
              <a:buChar char="•"/>
              <a:defRPr/>
            </a:pPr>
            <a:endParaRPr lang="en-US" dirty="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a:ea typeface="+mn-ea"/>
              <a:cs typeface="+mn-cs"/>
            </a:endParaRPr>
          </a:p>
          <a:p>
            <a:pPr eaLnBrk="1" fontAlgn="auto" hangingPunct="1">
              <a:spcAft>
                <a:spcPts val="0"/>
              </a:spcAft>
              <a:buClr>
                <a:schemeClr val="accent1">
                  <a:lumMod val="60000"/>
                  <a:lumOff val="40000"/>
                </a:schemeClr>
              </a:buClr>
              <a:buFont typeface="Candara" pitchFamily="34" charset="0"/>
              <a:buChar char="•"/>
              <a:defRPr/>
            </a:pPr>
            <a:r>
              <a:rPr lang="en-US" dirty="0">
                <a:ea typeface="+mn-ea"/>
                <a:cs typeface="+mn-cs"/>
              </a:rPr>
              <a:t>A number of Internet-based applications have adopted three-key 3DES including PGP and S/MIME</a:t>
            </a:r>
          </a:p>
        </p:txBody>
      </p:sp>
      <p:graphicFrame>
        <p:nvGraphicFramePr>
          <p:cNvPr id="5" name="Diagram 4"/>
          <p:cNvGraphicFramePr/>
          <p:nvPr/>
        </p:nvGraphicFramePr>
        <p:xfrm>
          <a:off x="1219200" y="2667000"/>
          <a:ext cx="64008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54102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Modes of Operation</a:t>
            </a:r>
            <a:endParaRPr lang="en-AU"/>
          </a:p>
        </p:txBody>
      </p:sp>
      <p:sp>
        <p:nvSpPr>
          <p:cNvPr id="78851" name="Rectangle 3"/>
          <p:cNvSpPr>
            <a:spLocks noGrp="1" noChangeArrowheads="1"/>
          </p:cNvSpPr>
          <p:nvPr>
            <p:ph idx="1"/>
          </p:nvPr>
        </p:nvSpPr>
        <p:spPr>
          <a:xfrm>
            <a:off x="762000" y="1981200"/>
            <a:ext cx="7570788" cy="45720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AU" dirty="0">
                <a:ea typeface="+mn-ea"/>
                <a:cs typeface="+mn-cs"/>
              </a:rPr>
              <a:t>A technique for enhancing the effect of a cryptographic algorithm or adapting the algorithm for an application</a:t>
            </a:r>
          </a:p>
          <a:p>
            <a:pPr eaLnBrk="1" fontAlgn="auto" hangingPunct="1">
              <a:spcAft>
                <a:spcPts val="0"/>
              </a:spcAft>
              <a:buClr>
                <a:schemeClr val="accent1">
                  <a:lumMod val="60000"/>
                  <a:lumOff val="40000"/>
                </a:schemeClr>
              </a:buClr>
              <a:buFont typeface="Candara" pitchFamily="34" charset="0"/>
              <a:buChar char="•"/>
              <a:defRPr/>
            </a:pPr>
            <a:r>
              <a:rPr lang="en-AU" dirty="0">
                <a:ea typeface="+mn-ea"/>
                <a:cs typeface="+mn-cs"/>
              </a:rPr>
              <a:t>To apply a block cipher in a variety of applications, five </a:t>
            </a:r>
            <a:r>
              <a:rPr lang="en-AU" i="1" dirty="0">
                <a:ea typeface="+mn-ea"/>
                <a:cs typeface="+mn-cs"/>
              </a:rPr>
              <a:t>modes of operation </a:t>
            </a:r>
            <a:r>
              <a:rPr lang="en-AU" dirty="0">
                <a:ea typeface="+mn-ea"/>
                <a:cs typeface="+mn-cs"/>
              </a:rPr>
              <a:t>have been defined by NIST</a:t>
            </a:r>
          </a:p>
          <a:p>
            <a:pPr lvl="1" eaLnBrk="1" fontAlgn="auto" hangingPunct="1">
              <a:spcAft>
                <a:spcPts val="0"/>
              </a:spcAft>
              <a:buFont typeface="Candara" pitchFamily="34" charset="0"/>
              <a:buChar char="•"/>
              <a:defRPr/>
            </a:pPr>
            <a:r>
              <a:rPr lang="en-AU" dirty="0">
                <a:ea typeface="+mn-ea"/>
              </a:rPr>
              <a:t>The five modes are intended to cover a wide variety of applications of encryption for which a block cipher could be used</a:t>
            </a:r>
          </a:p>
          <a:p>
            <a:pPr lvl="1" eaLnBrk="1" fontAlgn="auto" hangingPunct="1">
              <a:spcAft>
                <a:spcPts val="0"/>
              </a:spcAft>
              <a:buFont typeface="Candara" pitchFamily="34" charset="0"/>
              <a:buChar char="•"/>
              <a:defRPr/>
            </a:pPr>
            <a:r>
              <a:rPr lang="en-AU" dirty="0">
                <a:ea typeface="+mn-ea"/>
              </a:rPr>
              <a:t>These modes are intended for use with any symmetric block cipher, including triple DES and AES</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p:cNvPicPr>
          <p:nvPr/>
        </p:nvPicPr>
        <p:blipFill>
          <a:blip r:embed="rId3"/>
          <a:srcRect r="3019" b="3945"/>
          <a:stretch>
            <a:fillRect/>
          </a:stretch>
        </p:blipFill>
        <p:spPr bwMode="auto">
          <a:xfrm>
            <a:off x="685800" y="685800"/>
            <a:ext cx="7745597" cy="5870738"/>
          </a:xfrm>
          <a:prstGeom prst="rect">
            <a:avLst/>
          </a:prstGeom>
          <a:noFill/>
          <a:ln w="15875">
            <a:solidFill>
              <a:schemeClr val="tx1"/>
            </a:solidFill>
            <a:miter lim="800000"/>
            <a:headEnd/>
            <a:tailEnd/>
          </a:ln>
        </p:spPr>
      </p:pic>
      <p:sp>
        <p:nvSpPr>
          <p:cNvPr id="4" name="Footer Placeholder 3"/>
          <p:cNvSpPr>
            <a:spLocks noGrp="1"/>
          </p:cNvSpPr>
          <p:nvPr>
            <p:ph type="ftr" sz="quarter" idx="11"/>
          </p:nvPr>
        </p:nvSpPr>
        <p:spPr>
          <a:xfrm>
            <a:off x="0" y="6492875"/>
            <a:ext cx="5334000" cy="365125"/>
          </a:xfrm>
        </p:spPr>
        <p:txBody>
          <a:bodyPr/>
          <a:lstStyle/>
          <a:p>
            <a:pPr>
              <a:defRPr/>
            </a:pPr>
            <a:r>
              <a:rPr lang="en-US" sz="1000"/>
              <a:t>© 2020 Pearson Education, Inc., Hoboken, NJ. All rights reserved. </a:t>
            </a:r>
            <a:endParaRPr lang="en-US" sz="1000" dirty="0"/>
          </a:p>
        </p:txBody>
      </p:sp>
      <p:sp>
        <p:nvSpPr>
          <p:cNvPr id="2" name="TextBox 1">
            <a:extLst>
              <a:ext uri="{FF2B5EF4-FFF2-40B4-BE49-F238E27FC236}">
                <a16:creationId xmlns:a16="http://schemas.microsoft.com/office/drawing/2014/main" id="{A97C68FE-6E0A-4C47-8ED2-CB940E95080C}"/>
              </a:ext>
            </a:extLst>
          </p:cNvPr>
          <p:cNvSpPr txBox="1"/>
          <p:nvPr/>
        </p:nvSpPr>
        <p:spPr>
          <a:xfrm>
            <a:off x="251520" y="0"/>
            <a:ext cx="8568952" cy="523220"/>
          </a:xfrm>
          <a:prstGeom prst="rect">
            <a:avLst/>
          </a:prstGeom>
          <a:noFill/>
        </p:spPr>
        <p:txBody>
          <a:bodyPr wrap="square" rtlCol="0">
            <a:spAutoFit/>
          </a:bodyPr>
          <a:lstStyle/>
          <a:p>
            <a:pPr algn="ctr"/>
            <a:r>
              <a:rPr lang="en-US" sz="2800" dirty="0"/>
              <a:t>Table 7.1  Block Cipher Modes of Operation</a:t>
            </a:r>
          </a:p>
        </p:txBody>
      </p:sp>
    </p:spTree>
  </p:cSld>
  <p:clrMapOvr>
    <a:masterClrMapping/>
  </p:clrMapOvr>
  <p:transition>
    <p:dissolve/>
  </p:transition>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9131</TotalTime>
  <Words>9638</Words>
  <Application>Microsoft Macintosh PowerPoint</Application>
  <PresentationFormat>On-screen Show (4:3)</PresentationFormat>
  <Paragraphs>848</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Candara</vt:lpstr>
      <vt:lpstr>Mistral</vt:lpstr>
      <vt:lpstr>Times New Roman</vt:lpstr>
      <vt:lpstr>Times-Roman</vt:lpstr>
      <vt:lpstr>Wingdings</vt:lpstr>
      <vt:lpstr>Infusion</vt:lpstr>
      <vt:lpstr>Cryptography and Network Security</vt:lpstr>
      <vt:lpstr>Chapter 7</vt:lpstr>
      <vt:lpstr>PowerPoint Presentation</vt:lpstr>
      <vt:lpstr>Meet-in-the-Middle Attack</vt:lpstr>
      <vt:lpstr>PowerPoint Presentation</vt:lpstr>
      <vt:lpstr>PowerPoint Presentation</vt:lpstr>
      <vt:lpstr>Triple DES with Three Keys</vt:lpstr>
      <vt:lpstr>Modes of Operation</vt:lpstr>
      <vt:lpstr>PowerPoint Presentation</vt:lpstr>
      <vt:lpstr>PowerPoint Presentation</vt:lpstr>
      <vt:lpstr>Criteria and properties for evaluating and constructing block cipher modes of operation that are superior to ECB:</vt:lpstr>
      <vt:lpstr>PowerPoint Presentation</vt:lpstr>
      <vt:lpstr>Cipher Feedback Mode</vt:lpstr>
      <vt:lpstr>PowerPoint Presentation</vt:lpstr>
      <vt:lpstr>PowerPoint Presentation</vt:lpstr>
      <vt:lpstr>PowerPoint Presentation</vt:lpstr>
      <vt:lpstr>PowerPoint Presentation</vt:lpstr>
      <vt:lpstr>PowerPoint Presentation</vt:lpstr>
      <vt:lpstr>PowerPoint Presentation</vt:lpstr>
      <vt:lpstr>Advantages  of  CTR</vt:lpstr>
      <vt:lpstr>PowerPoint Presentation</vt:lpstr>
      <vt:lpstr>XTS-AES Mode for Block-Oriented Storage Devices</vt:lpstr>
      <vt:lpstr>Tweakable Block Ciphers</vt:lpstr>
      <vt:lpstr>PowerPoint Presentation</vt:lpstr>
      <vt:lpstr>Storage Encryption Requirements</vt:lpstr>
      <vt:lpstr>XTS-AES Operation  on  Single Block</vt:lpstr>
      <vt:lpstr>PowerPoint Presentation</vt:lpstr>
      <vt:lpstr>Format-Preserving Encryption (FPE)</vt:lpstr>
      <vt:lpstr>Table 7.2   Comparison of Format-Preserving  Encryption and AES </vt:lpstr>
      <vt:lpstr>Motivation</vt:lpstr>
      <vt:lpstr>Difficulties in Designing an FPE</vt:lpstr>
      <vt:lpstr>PowerPoint Presentation</vt:lpstr>
      <vt:lpstr>Character Strings</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Kim McLaughlin</cp:lastModifiedBy>
  <cp:revision>92</cp:revision>
  <dcterms:created xsi:type="dcterms:W3CDTF">2016-03-16T20:44:23Z</dcterms:created>
  <dcterms:modified xsi:type="dcterms:W3CDTF">2019-11-07T03:03:45Z</dcterms:modified>
  <cp:category/>
</cp:coreProperties>
</file>